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65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6.png" ContentType="image/png"/>
  <Override PartName="/ppt/media/image25.png" ContentType="image/png"/>
  <Override PartName="/ppt/media/image22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23.png" ContentType="image/png"/>
  <Override PartName="/ppt/media/image12.png" ContentType="image/png"/>
  <Override PartName="/ppt/media/image10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9144000" cy="6858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GB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09BD6AE-B75B-452C-9A1E-1EE24B9F5DF4}" type="slidenum">
              <a:rPr lang="en-GB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80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195D0D0-6D4D-446C-B7C9-05F19D39323E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82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6518D3E-8354-4274-997D-F634195908FC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84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AA268094-56CB-449B-B58D-E3290AE721AD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r>
              <a:rPr lang="en-GB" sz="1200">
                <a:latin typeface="Arial"/>
              </a:rPr>
              <a:t>Identical to finding offset in 1-dimensional storage of a 2-dimensional matrix:</a:t>
            </a:r>
            <a:endParaRPr/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  <a:latin typeface="Courier New"/>
              </a:rPr>
              <a:t>       </a:t>
            </a:r>
            <a:r>
              <a:rPr lang="en-GB" sz="1200">
                <a:solidFill>
                  <a:srgbClr val="000000"/>
                </a:solidFill>
                <a:latin typeface="Courier New"/>
              </a:rPr>
              <a:t>int index = x + width * y;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86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19FA0F0D-3111-4579-B97F-F732B0A526EF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88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0E6FD9C-6C85-49D2-9CFE-12F16B6451AE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90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BD3B7E37-3A20-466B-BA82-958E9EE8AACA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92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70A707ED-0608-4A37-B686-3FF3858F40BE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94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DDA9D4C-51D7-4D60-805A-497774A5B0D5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78" name="TextShape 2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FC67FCD-2912-4BDB-A7C5-30AB03BAB761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Arial"/>
              </a:rPr>
              <a:t>4/19/2013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Arial"/>
              </a:rPr>
              <a:t>4/19/2013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Arial"/>
              </a:rPr>
              <a:t>4/19/2013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Arial"/>
              </a:rPr>
              <a:t>4/19/2013</a:t>
            </a:r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ftr"/>
          </p:nvPr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5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5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5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5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CUDA C/C++ BASICS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GB" sz="2000">
                <a:solidFill>
                  <a:srgbClr val="8b8b8b"/>
                </a:solidFill>
                <a:latin typeface="Calibri"/>
              </a:rPr>
              <a:t>NVIDIA Corporation</a:t>
            </a:r>
            <a:endParaRPr/>
          </a:p>
        </p:txBody>
      </p:sp>
      <p:sp>
        <p:nvSpPr>
          <p:cNvPr id="195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36640" y="1493640"/>
            <a:ext cx="2642400" cy="2038680"/>
          </a:xfrm>
          <a:prstGeom prst="rect">
            <a:avLst/>
          </a:prstGeom>
          <a:ln>
            <a:noFill/>
          </a:ln>
        </p:spPr>
      </p:pic>
      <p:pic>
        <p:nvPicPr>
          <p:cNvPr id="310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09960" y="1133640"/>
            <a:ext cx="4169160" cy="5120280"/>
          </a:xfrm>
          <a:prstGeom prst="rect">
            <a:avLst/>
          </a:prstGeom>
          <a:ln>
            <a:noFill/>
          </a:ln>
        </p:spPr>
      </p:pic>
      <p:sp>
        <p:nvSpPr>
          <p:cNvPr id="3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Simple Processing Flow</a:t>
            </a:r>
            <a:endParaRPr/>
          </a:p>
        </p:txBody>
      </p:sp>
      <p:sp>
        <p:nvSpPr>
          <p:cNvPr id="312" name="CustomShape 2"/>
          <p:cNvSpPr/>
          <p:nvPr/>
        </p:nvSpPr>
        <p:spPr>
          <a:xfrm>
            <a:off x="464400" y="4143240"/>
            <a:ext cx="4107240" cy="146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>
                <a:solidFill>
                  <a:srgbClr val="000000"/>
                </a:solidFill>
                <a:latin typeface="Arial"/>
              </a:rPr>
              <a:t>Copy input data from CPU memory to GPU memory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>
                <a:solidFill>
                  <a:srgbClr val="000000"/>
                </a:solidFill>
                <a:latin typeface="Arial"/>
              </a:rPr>
              <a:t>Load GPU program and execute,</a:t>
            </a:r>
            <a:r>
              <a:rPr lang="en-GB">
                <a:solidFill>
                  <a:srgbClr val="000000"/>
                </a:solidFill>
                <a:latin typeface="Arial"/>
              </a:rPr>
              <a:t>
</a:t>
            </a:r>
            <a:r>
              <a:rPr lang="en-GB">
                <a:solidFill>
                  <a:srgbClr val="000000"/>
                </a:solidFill>
                <a:latin typeface="Arial"/>
              </a:rPr>
              <a:t>caching data on chip for performance</a:t>
            </a:r>
            <a:endParaRPr/>
          </a:p>
        </p:txBody>
      </p:sp>
      <p:sp>
        <p:nvSpPr>
          <p:cNvPr id="313" name="CustomShape 3"/>
          <p:cNvSpPr/>
          <p:nvPr/>
        </p:nvSpPr>
        <p:spPr>
          <a:xfrm flipH="1" rot="16200000">
            <a:off x="4268880" y="152640"/>
            <a:ext cx="426600" cy="3154680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314" name="CustomShape 4"/>
          <p:cNvSpPr/>
          <p:nvPr/>
        </p:nvSpPr>
        <p:spPr>
          <a:xfrm>
            <a:off x="5226840" y="4059000"/>
            <a:ext cx="535320" cy="151524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315" name="CustomShape 5"/>
          <p:cNvSpPr/>
          <p:nvPr/>
        </p:nvSpPr>
        <p:spPr>
          <a:xfrm>
            <a:off x="6196320" y="4059000"/>
            <a:ext cx="535320" cy="151524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316" name="CustomShape 6"/>
          <p:cNvSpPr/>
          <p:nvPr/>
        </p:nvSpPr>
        <p:spPr>
          <a:xfrm>
            <a:off x="7632360" y="4059000"/>
            <a:ext cx="535320" cy="151524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317" name="TextShape 7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318" name="CustomShape 8"/>
          <p:cNvSpPr/>
          <p:nvPr/>
        </p:nvSpPr>
        <p:spPr>
          <a:xfrm>
            <a:off x="3262320" y="2034000"/>
            <a:ext cx="1666440" cy="545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25560">
            <a:solidFill>
              <a:srgbClr val="0000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alibri"/>
              </a:rPr>
              <a:t>PCI Bus</a:t>
            </a: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12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1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13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36640" y="1493640"/>
            <a:ext cx="2642400" cy="2038680"/>
          </a:xfrm>
          <a:prstGeom prst="rect">
            <a:avLst/>
          </a:prstGeom>
          <a:ln>
            <a:noFill/>
          </a:ln>
        </p:spPr>
      </p:pic>
      <p:pic>
        <p:nvPicPr>
          <p:cNvPr id="320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09960" y="1133640"/>
            <a:ext cx="4169160" cy="5120280"/>
          </a:xfrm>
          <a:prstGeom prst="rect">
            <a:avLst/>
          </a:prstGeom>
          <a:ln>
            <a:noFill/>
          </a:ln>
        </p:spPr>
      </p:pic>
      <p:sp>
        <p:nvSpPr>
          <p:cNvPr id="3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Simple Processing Flow</a:t>
            </a:r>
            <a:endParaRPr/>
          </a:p>
        </p:txBody>
      </p:sp>
      <p:sp>
        <p:nvSpPr>
          <p:cNvPr id="322" name="CustomShape 2"/>
          <p:cNvSpPr/>
          <p:nvPr/>
        </p:nvSpPr>
        <p:spPr>
          <a:xfrm>
            <a:off x="464400" y="4143240"/>
            <a:ext cx="4107240" cy="201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>
                <a:solidFill>
                  <a:srgbClr val="000000"/>
                </a:solidFill>
                <a:latin typeface="Arial"/>
              </a:rPr>
              <a:t>Copy input data from CPU memory to GPU memory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>
                <a:solidFill>
                  <a:srgbClr val="000000"/>
                </a:solidFill>
                <a:latin typeface="Arial"/>
              </a:rPr>
              <a:t>Load GPU program and execute,</a:t>
            </a:r>
            <a:r>
              <a:rPr lang="en-GB">
                <a:solidFill>
                  <a:srgbClr val="000000"/>
                </a:solidFill>
                <a:latin typeface="Arial"/>
              </a:rPr>
              <a:t>
</a:t>
            </a:r>
            <a:r>
              <a:rPr lang="en-GB">
                <a:solidFill>
                  <a:srgbClr val="000000"/>
                </a:solidFill>
                <a:latin typeface="Arial"/>
              </a:rPr>
              <a:t>caching data on chip for performance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>
                <a:solidFill>
                  <a:srgbClr val="000000"/>
                </a:solidFill>
                <a:latin typeface="Arial"/>
              </a:rPr>
              <a:t>Copy results from GPU memory to CPU memory</a:t>
            </a:r>
            <a:endParaRPr/>
          </a:p>
        </p:txBody>
      </p:sp>
      <p:sp>
        <p:nvSpPr>
          <p:cNvPr id="323" name="CustomShape 3"/>
          <p:cNvSpPr/>
          <p:nvPr/>
        </p:nvSpPr>
        <p:spPr>
          <a:xfrm flipV="1" rot="10800000">
            <a:off x="2556720" y="2571480"/>
            <a:ext cx="3950640" cy="2927160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324" name="TextShape 4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325" name="CustomShape 5"/>
          <p:cNvSpPr/>
          <p:nvPr/>
        </p:nvSpPr>
        <p:spPr>
          <a:xfrm>
            <a:off x="3262320" y="2034000"/>
            <a:ext cx="1666440" cy="545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25560">
            <a:solidFill>
              <a:srgbClr val="0000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alibri"/>
              </a:rPr>
              <a:t>PCI Bus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3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Hello World!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457560" y="1599840"/>
            <a:ext cx="5853960" cy="4725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2000">
                <a:solidFill>
                  <a:srgbClr val="9bbb59"/>
                </a:solidFill>
                <a:latin typeface="Courier New"/>
              </a:rPr>
              <a:t>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main(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printf("Hello World!\n");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return</a:t>
            </a:r>
            <a:r>
              <a:rPr b="1" lang="en-GB" sz="2000">
                <a:solidFill>
                  <a:srgbClr val="9bbb59"/>
                </a:solidFill>
                <a:latin typeface="Courier New"/>
              </a:rPr>
              <a:t>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0;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b="1" lang="en-GB" sz="2400">
                <a:solidFill>
                  <a:srgbClr val="000000"/>
                </a:solidFill>
                <a:latin typeface="Trebuchet MS"/>
              </a:rPr>
              <a:t>Standard C that runs on the host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b="1" lang="en-GB" sz="2400">
                <a:solidFill>
                  <a:srgbClr val="000000"/>
                </a:solidFill>
                <a:latin typeface="Trebuchet MS"/>
              </a:rPr>
              <a:t>NVIDIA compiler (nvcc) can be used to compile programs with no </a:t>
            </a:r>
            <a:r>
              <a:rPr b="1" i="1" lang="en-GB" sz="2400">
                <a:solidFill>
                  <a:srgbClr val="000000"/>
                </a:solidFill>
                <a:latin typeface="Trebuchet MS"/>
              </a:rPr>
              <a:t>device</a:t>
            </a:r>
            <a:r>
              <a:rPr b="1" lang="en-GB" sz="2400">
                <a:solidFill>
                  <a:srgbClr val="000000"/>
                </a:solidFill>
                <a:latin typeface="Trebuchet MS"/>
              </a:rPr>
              <a:t> code</a:t>
            </a:r>
            <a:endParaRPr/>
          </a:p>
        </p:txBody>
      </p:sp>
      <p:sp>
        <p:nvSpPr>
          <p:cNvPr id="328" name="CustomShape 3"/>
          <p:cNvSpPr/>
          <p:nvPr/>
        </p:nvSpPr>
        <p:spPr>
          <a:xfrm>
            <a:off x="6372360" y="1599840"/>
            <a:ext cx="2454840" cy="4725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Trebuchet MS"/>
              </a:rPr>
              <a:t>Output: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$ nvcc hello_world.cu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$ a.out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Hello World!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$</a:t>
            </a:r>
            <a:endParaRPr/>
          </a:p>
        </p:txBody>
      </p:sp>
      <p:sp>
        <p:nvSpPr>
          <p:cNvPr id="329" name="TextShape 4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2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327">
                                            <p:txEl>
                                              <p:pRg st="62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6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327">
                                            <p:txEl>
                                              <p:pRg st="96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500"/>
                                        <p:tgtEl>
                                          <p:spTgt spid="328">
                                            <p:txEl>
                                              <p:pRg st="5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500"/>
                                        <p:tgtEl>
                                          <p:spTgt spid="328">
                                            <p:txEl>
                                              <p:pRg st="14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500"/>
                                        <p:tgtEl>
                                          <p:spTgt spid="328">
                                            <p:txEl>
                                              <p:pRg st="36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4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500"/>
                                        <p:tgtEl>
                                          <p:spTgt spid="328">
                                            <p:txEl>
                                              <p:pRg st="44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" dur="500"/>
                                        <p:tgtEl>
                                          <p:spTgt spid="328">
                                            <p:txEl>
                                              <p:pRg st="5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Hello World! with Device Code</a:t>
            </a:r>
            <a:endParaRPr/>
          </a:p>
        </p:txBody>
      </p:sp>
      <p:sp>
        <p:nvSpPr>
          <p:cNvPr id="331" name="CustomShape 2"/>
          <p:cNvSpPr/>
          <p:nvPr/>
        </p:nvSpPr>
        <p:spPr>
          <a:xfrm>
            <a:off x="457560" y="1599840"/>
            <a:ext cx="8368560" cy="4725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__global__ void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 mykernel(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int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main(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mykernel&lt;&lt;&lt;1,1&gt;&gt;&gt;();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printf("Hello World!\n");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return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 0;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400">
                <a:solidFill>
                  <a:srgbClr val="000000"/>
                </a:solidFill>
                <a:latin typeface="Trebuchet MS"/>
              </a:rPr>
              <a:t>Two new syntactic elements…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2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2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500"/>
                                        <p:tgtEl>
                                          <p:spTgt spid="331">
                                            <p:txEl>
                                              <p:pRg st="123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Hello World! with Device Code</a:t>
            </a:r>
            <a:endParaRPr/>
          </a:p>
        </p:txBody>
      </p:sp>
      <p:sp>
        <p:nvSpPr>
          <p:cNvPr id="3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ff9933"/>
                </a:solidFill>
                <a:latin typeface="Courier New"/>
              </a:rPr>
              <a:t>__global__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void mykernel(void) {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CUDA C/C++ keyword </a:t>
            </a:r>
            <a:r>
              <a:rPr b="1" lang="en-US" sz="2000">
                <a:solidFill>
                  <a:srgbClr val="ff9933"/>
                </a:solidFill>
                <a:latin typeface="Courier New"/>
              </a:rPr>
              <a:t>__global__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indicates a function that: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Runs on the device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Is called from host code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nvcc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separates source code into host and device components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Device functions (e.g.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mykernel()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) processed by NVIDIA compiler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Host functions (e.g.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main()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) processed by standard host compiler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ourier New"/>
              </a:rPr>
              <a:t>gcc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</a:t>
            </a:r>
            <a:r>
              <a:rPr b="1" lang="en-US" sz="2400">
                <a:solidFill>
                  <a:srgbClr val="000000"/>
                </a:solidFill>
                <a:latin typeface="Courier New"/>
              </a:rPr>
              <a:t>cl.exe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5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172" dur="indefinite" restart="never" nodeType="tmRoot">
          <p:childTnLst>
            <p:seq>
              <p:cTn id="173" dur="indefinite" nodeType="mainSeq">
                <p:childTnLst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334">
                                            <p:txEl>
                                              <p:pRg st="38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9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500"/>
                                        <p:tgtEl>
                                          <p:spTgt spid="334">
                                            <p:txEl>
                                              <p:pRg st="95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1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500"/>
                                        <p:tgtEl>
                                          <p:spTgt spid="334">
                                            <p:txEl>
                                              <p:pRg st="114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40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500"/>
                                        <p:tgtEl>
                                          <p:spTgt spid="334">
                                            <p:txEl>
                                              <p:pRg st="140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99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334">
                                            <p:txEl>
                                              <p:pRg st="199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63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334">
                                            <p:txEl>
                                              <p:pRg st="263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2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500"/>
                                        <p:tgtEl>
                                          <p:spTgt spid="334">
                                            <p:txEl>
                                              <p:pRg st="328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Hello World! with Device COde</a:t>
            </a:r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mykernel&lt;&lt;&lt;1,1&gt;&gt;&gt;();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Triple angle brackets mark a call from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host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code to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device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code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Also called a “kernel launch”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We’ll return to the parameters (1,1) in a moment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That’s all that is required to execute a function on the GPU!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8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500"/>
                                        <p:tgtEl>
                                          <p:spTgt spid="337">
                                            <p:txEl>
                                              <p:pRg st="23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500"/>
                                        <p:tgtEl>
                                          <p:spTgt spid="337">
                                            <p:txEl>
                                              <p:pRg st="87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17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" dur="500"/>
                                        <p:tgtEl>
                                          <p:spTgt spid="337">
                                            <p:txEl>
                                              <p:pRg st="117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67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500"/>
                                        <p:tgtEl>
                                          <p:spTgt spid="337">
                                            <p:txEl>
                                              <p:pRg st="167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Hello World! with Device Code</a:t>
            </a:r>
            <a:endParaRPr/>
          </a:p>
        </p:txBody>
      </p:sp>
      <p:sp>
        <p:nvSpPr>
          <p:cNvPr id="340" name="CustomShape 2"/>
          <p:cNvSpPr/>
          <p:nvPr/>
        </p:nvSpPr>
        <p:spPr>
          <a:xfrm>
            <a:off x="457560" y="1599840"/>
            <a:ext cx="5853960" cy="4725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__global__ void</a:t>
            </a:r>
            <a:r>
              <a:rPr b="1" lang="en-GB" sz="20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mykernel(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){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int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main(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mykernel&lt;&lt;&lt;1,1&gt;&gt;&gt;();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printf("Hello World!\n");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return</a:t>
            </a:r>
            <a:r>
              <a:rPr b="1" lang="en-GB" sz="20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0;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mykernel()</a:t>
            </a:r>
            <a:r>
              <a:rPr b="1" lang="en-GB" sz="2400">
                <a:solidFill>
                  <a:srgbClr val="000000"/>
                </a:solidFill>
                <a:latin typeface="Trebuchet MS"/>
              </a:rPr>
              <a:t> does nothing, somewhat anticlimactic!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1" name="CustomShape 3"/>
          <p:cNvSpPr/>
          <p:nvPr/>
        </p:nvSpPr>
        <p:spPr>
          <a:xfrm>
            <a:off x="6372360" y="1599840"/>
            <a:ext cx="2454840" cy="4725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Trebuchet MS"/>
              </a:rPr>
              <a:t>Output: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$ nvcc hello.cu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$ a.out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Hello World!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000000"/>
                </a:solidFill>
                <a:latin typeface="Courier New"/>
              </a:rPr>
              <a:t>$</a:t>
            </a:r>
            <a:endParaRPr/>
          </a:p>
        </p:txBody>
      </p:sp>
      <p:sp>
        <p:nvSpPr>
          <p:cNvPr id="342" name="TextShape 4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22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9" dur="500"/>
                                        <p:tgtEl>
                                          <p:spTgt spid="340">
                                            <p:txEl>
                                              <p:pRg st="122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500"/>
                                        <p:tgtEl>
                                          <p:spTgt spid="341">
                                            <p:txEl>
                                              <p:pRg st="3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5" dur="500"/>
                                        <p:tgtEl>
                                          <p:spTgt spid="341">
                                            <p:txEl>
                                              <p:pRg st="12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8" dur="500"/>
                                        <p:tgtEl>
                                          <p:spTgt spid="341">
                                            <p:txEl>
                                              <p:pRg st="28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500"/>
                                        <p:tgtEl>
                                          <p:spTgt spid="341">
                                            <p:txEl>
                                              <p:pRg st="36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500"/>
                                        <p:tgtEl>
                                          <p:spTgt spid="341">
                                            <p:txEl>
                                              <p:pRg st="49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Parallel Programming in CUDA C/C++</a:t>
            </a:r>
            <a:endParaRPr/>
          </a:p>
        </p:txBody>
      </p:sp>
      <p:sp>
        <p:nvSpPr>
          <p:cNvPr id="344" name="CustomShape 2"/>
          <p:cNvSpPr/>
          <p:nvPr/>
        </p:nvSpPr>
        <p:spPr>
          <a:xfrm>
            <a:off x="457560" y="1599840"/>
            <a:ext cx="5853960" cy="4725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  <a:latin typeface="Trebuchet MS"/>
              </a:rPr>
              <a:t>But wait… GPU computing is about massive parallelism!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  <a:latin typeface="Trebuchet MS"/>
              </a:rPr>
              <a:t>We need a more interesting example…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  <a:latin typeface="Trebuchet MS"/>
              </a:rPr>
              <a:t>We’ll start by adding two integers and build up to vector addition</a:t>
            </a:r>
            <a:endParaRPr/>
          </a:p>
        </p:txBody>
      </p:sp>
      <p:sp>
        <p:nvSpPr>
          <p:cNvPr id="345" name="CustomShape 3"/>
          <p:cNvSpPr/>
          <p:nvPr/>
        </p:nvSpPr>
        <p:spPr>
          <a:xfrm>
            <a:off x="6582240" y="2504520"/>
            <a:ext cx="329760" cy="320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346" name="Line 4"/>
          <p:cNvSpPr/>
          <p:nvPr/>
        </p:nvSpPr>
        <p:spPr>
          <a:xfrm>
            <a:off x="6581880" y="3304440"/>
            <a:ext cx="33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47" name="Line 5"/>
          <p:cNvSpPr/>
          <p:nvPr/>
        </p:nvSpPr>
        <p:spPr>
          <a:xfrm>
            <a:off x="6581880" y="2904480"/>
            <a:ext cx="33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48" name="Line 6"/>
          <p:cNvSpPr/>
          <p:nvPr/>
        </p:nvSpPr>
        <p:spPr>
          <a:xfrm>
            <a:off x="6581880" y="3704760"/>
            <a:ext cx="33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49" name="Line 7"/>
          <p:cNvSpPr/>
          <p:nvPr/>
        </p:nvSpPr>
        <p:spPr>
          <a:xfrm>
            <a:off x="6581880" y="4109040"/>
            <a:ext cx="33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0" name="Line 8"/>
          <p:cNvSpPr/>
          <p:nvPr/>
        </p:nvSpPr>
        <p:spPr>
          <a:xfrm>
            <a:off x="6581880" y="4504680"/>
            <a:ext cx="33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1" name="Line 9"/>
          <p:cNvSpPr/>
          <p:nvPr/>
        </p:nvSpPr>
        <p:spPr>
          <a:xfrm>
            <a:off x="6581880" y="4904640"/>
            <a:ext cx="33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2" name="Line 10"/>
          <p:cNvSpPr/>
          <p:nvPr/>
        </p:nvSpPr>
        <p:spPr>
          <a:xfrm>
            <a:off x="6581880" y="5308920"/>
            <a:ext cx="33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3" name="CustomShape 11"/>
          <p:cNvSpPr/>
          <p:nvPr/>
        </p:nvSpPr>
        <p:spPr>
          <a:xfrm>
            <a:off x="7302240" y="2513160"/>
            <a:ext cx="329760" cy="320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354" name="Line 12"/>
          <p:cNvSpPr/>
          <p:nvPr/>
        </p:nvSpPr>
        <p:spPr>
          <a:xfrm>
            <a:off x="7302240" y="331308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5" name="Line 13"/>
          <p:cNvSpPr/>
          <p:nvPr/>
        </p:nvSpPr>
        <p:spPr>
          <a:xfrm>
            <a:off x="7302240" y="291312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6" name="Line 14"/>
          <p:cNvSpPr/>
          <p:nvPr/>
        </p:nvSpPr>
        <p:spPr>
          <a:xfrm>
            <a:off x="7302240" y="371304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7" name="Line 15"/>
          <p:cNvSpPr/>
          <p:nvPr/>
        </p:nvSpPr>
        <p:spPr>
          <a:xfrm>
            <a:off x="7302240" y="411732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8" name="Line 16"/>
          <p:cNvSpPr/>
          <p:nvPr/>
        </p:nvSpPr>
        <p:spPr>
          <a:xfrm>
            <a:off x="7302240" y="451332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59" name="Line 17"/>
          <p:cNvSpPr/>
          <p:nvPr/>
        </p:nvSpPr>
        <p:spPr>
          <a:xfrm>
            <a:off x="7302240" y="491328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0" name="Line 18"/>
          <p:cNvSpPr/>
          <p:nvPr/>
        </p:nvSpPr>
        <p:spPr>
          <a:xfrm>
            <a:off x="7302240" y="531756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1" name="CustomShape 19"/>
          <p:cNvSpPr/>
          <p:nvPr/>
        </p:nvSpPr>
        <p:spPr>
          <a:xfrm>
            <a:off x="8352360" y="2508840"/>
            <a:ext cx="329760" cy="320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362" name="Line 20"/>
          <p:cNvSpPr/>
          <p:nvPr/>
        </p:nvSpPr>
        <p:spPr>
          <a:xfrm>
            <a:off x="8352360" y="330876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3" name="Line 21"/>
          <p:cNvSpPr/>
          <p:nvPr/>
        </p:nvSpPr>
        <p:spPr>
          <a:xfrm>
            <a:off x="8352360" y="290880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4" name="Line 22"/>
          <p:cNvSpPr/>
          <p:nvPr/>
        </p:nvSpPr>
        <p:spPr>
          <a:xfrm>
            <a:off x="8352360" y="370872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5" name="Line 23"/>
          <p:cNvSpPr/>
          <p:nvPr/>
        </p:nvSpPr>
        <p:spPr>
          <a:xfrm>
            <a:off x="8352360" y="411300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6" name="Line 24"/>
          <p:cNvSpPr/>
          <p:nvPr/>
        </p:nvSpPr>
        <p:spPr>
          <a:xfrm>
            <a:off x="8352360" y="450900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7" name="Line 25"/>
          <p:cNvSpPr/>
          <p:nvPr/>
        </p:nvSpPr>
        <p:spPr>
          <a:xfrm>
            <a:off x="8352360" y="490896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8" name="Line 26"/>
          <p:cNvSpPr/>
          <p:nvPr/>
        </p:nvSpPr>
        <p:spPr>
          <a:xfrm>
            <a:off x="8352360" y="5313240"/>
            <a:ext cx="32976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369" name="CustomShape 27"/>
          <p:cNvSpPr/>
          <p:nvPr/>
        </p:nvSpPr>
        <p:spPr>
          <a:xfrm>
            <a:off x="6965280" y="3904920"/>
            <a:ext cx="299520" cy="399600"/>
          </a:xfrm>
          <a:prstGeom prst="mathPlus">
            <a:avLst>
              <a:gd name="adj1" fmla="val 23520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370" name="CustomShape 28"/>
          <p:cNvSpPr/>
          <p:nvPr/>
        </p:nvSpPr>
        <p:spPr>
          <a:xfrm>
            <a:off x="7831800" y="3876840"/>
            <a:ext cx="380520" cy="507600"/>
          </a:xfrm>
          <a:prstGeom prst="mathEqual">
            <a:avLst>
              <a:gd name="adj1" fmla="val 23520"/>
              <a:gd name="adj2" fmla="val 11760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371" name="CustomShape 29"/>
          <p:cNvSpPr/>
          <p:nvPr/>
        </p:nvSpPr>
        <p:spPr>
          <a:xfrm>
            <a:off x="6609240" y="5745240"/>
            <a:ext cx="3276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Trebuchet MS"/>
              </a:rPr>
              <a:t>a</a:t>
            </a:r>
            <a:endParaRPr/>
          </a:p>
        </p:txBody>
      </p:sp>
      <p:sp>
        <p:nvSpPr>
          <p:cNvPr id="372" name="CustomShape 30"/>
          <p:cNvSpPr/>
          <p:nvPr/>
        </p:nvSpPr>
        <p:spPr>
          <a:xfrm>
            <a:off x="7328520" y="5745240"/>
            <a:ext cx="3398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Trebuchet MS"/>
              </a:rPr>
              <a:t>b</a:t>
            </a:r>
            <a:endParaRPr/>
          </a:p>
        </p:txBody>
      </p:sp>
      <p:sp>
        <p:nvSpPr>
          <p:cNvPr id="373" name="CustomShape 31"/>
          <p:cNvSpPr/>
          <p:nvPr/>
        </p:nvSpPr>
        <p:spPr>
          <a:xfrm>
            <a:off x="8381520" y="5745240"/>
            <a:ext cx="3182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Trebuchet MS"/>
              </a:rPr>
              <a:t>c</a:t>
            </a:r>
            <a:endParaRPr/>
          </a:p>
        </p:txBody>
      </p:sp>
      <p:sp>
        <p:nvSpPr>
          <p:cNvPr id="374" name="TextShape 32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35" dur="indefinite" restart="never" nodeType="tmRoot">
          <p:childTnLst>
            <p:seq>
              <p:cTn id="2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Addition on the Device</a:t>
            </a:r>
            <a:endParaRPr/>
          </a:p>
        </p:txBody>
      </p:sp>
      <p:sp>
        <p:nvSpPr>
          <p:cNvPr id="3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simple kernel to add two integers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__global__ void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*a,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 *b,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*c) {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*c = *a + *b;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As before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__global__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is a CUDA C/C++ keyword meaning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latin typeface="Courier New"/>
              </a:rPr>
              <a:t>add()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will execute on the device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latin typeface="Courier New"/>
              </a:rPr>
              <a:t>add()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will be called from the host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7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0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3" dur="500"/>
                                        <p:tgtEl>
                                          <p:spTgt spid="376">
                                            <p:txEl>
                                              <p:pRg st="105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58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500"/>
                                        <p:tgtEl>
                                          <p:spTgt spid="376">
                                            <p:txEl>
                                              <p:pRg st="158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91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" dur="500"/>
                                        <p:tgtEl>
                                          <p:spTgt spid="376">
                                            <p:txEl>
                                              <p:pRg st="191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Addition on the Device</a:t>
            </a:r>
            <a:endParaRPr/>
          </a:p>
        </p:txBody>
      </p:sp>
      <p:sp>
        <p:nvSpPr>
          <p:cNvPr id="3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Note that we use pointers for the variables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__global__ void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*a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,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*b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,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*c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) {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*c = *a + *b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add()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runs on the device, so 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a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b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c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must point to device memory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We need to allocate memory on the GPU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0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50" dur="indefinite" restart="never" nodeType="tmRoot">
          <p:childTnLst>
            <p:seq>
              <p:cTn id="251" dur="indefinite" nodeType="mainSeq">
                <p:childTnLst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500"/>
                                        <p:tgtEl>
                                          <p:spTgt spid="379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12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500"/>
                                        <p:tgtEl>
                                          <p:spTgt spid="379">
                                            <p:txEl>
                                              <p:pRg st="112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81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4" dur="500"/>
                                        <p:tgtEl>
                                          <p:spTgt spid="379">
                                            <p:txEl>
                                              <p:pRg st="181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What is CUDA?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CUDA Architecture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Expose GPU parallelism for general-purpose computing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Retain performance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CUDA C/C++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Based on industry-standard C/C++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Small set of extensions to enable heterogeneous programming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Straightforward APIs to manage devices, memory etc.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This session introduces CUDA C/C++</a:t>
            </a:r>
            <a:endParaRPr/>
          </a:p>
        </p:txBody>
      </p:sp>
      <p:sp>
        <p:nvSpPr>
          <p:cNvPr id="198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48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97">
                                            <p:txEl>
                                              <p:pRg st="248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7">
                                            <p:txEl>
                                              <p:pRg st="9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7">
                                            <p:txEl>
                                              <p:pRg st="91" end="102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7">
                                            <p:txEl>
                                              <p:pRg st="10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7">
                                            <p:txEl>
                                              <p:pRg st="102" end="135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16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7">
                                            <p:txEl>
                                              <p:pRg st="135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7">
                                            <p:txEl>
                                              <p:pRg st="135" end="195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7">
                                            <p:txEl>
                                              <p:pRg st="195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7">
                                            <p:txEl>
                                              <p:pRg st="195" end="247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Memory Management</a:t>
            </a:r>
            <a:endParaRPr/>
          </a:p>
        </p:txBody>
      </p:sp>
      <p:sp>
        <p:nvSpPr>
          <p:cNvPr id="382" name="TextShape 2"/>
          <p:cNvSpPr txBox="1"/>
          <p:nvPr/>
        </p:nvSpPr>
        <p:spPr>
          <a:xfrm>
            <a:off x="251640" y="1600200"/>
            <a:ext cx="87307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Host and device memory are separate entities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i="1" lang="en-US" sz="2800">
                <a:solidFill>
                  <a:srgbClr val="f79646"/>
                </a:solidFill>
                <a:latin typeface="Calibri"/>
              </a:rPr>
              <a:t>Device</a:t>
            </a:r>
            <a:r>
              <a:rPr i="1" lang="en-US" sz="280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pointers point to GPU memory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alibri"/>
              </a:rPr>
              <a:t>May be passed to/from host code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alibri"/>
              </a:rPr>
              <a:t>May </a:t>
            </a:r>
            <a:r>
              <a:rPr i="1" lang="en-US" sz="2400">
                <a:solidFill>
                  <a:srgbClr val="000000"/>
                </a:solidFill>
                <a:latin typeface="Calibri"/>
              </a:rPr>
              <a:t>not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be dereferenced in host code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i="1" lang="en-US" sz="2800">
                <a:solidFill>
                  <a:srgbClr val="f79646"/>
                </a:solidFill>
                <a:latin typeface="Calibri"/>
              </a:rPr>
              <a:t>Host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pointers point to CPU memory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alibri"/>
              </a:rPr>
              <a:t>May be passed to/from device code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alibri"/>
              </a:rPr>
              <a:t>May </a:t>
            </a:r>
            <a:r>
              <a:rPr i="1" lang="en-US" sz="2400">
                <a:solidFill>
                  <a:srgbClr val="000000"/>
                </a:solidFill>
                <a:latin typeface="Calibri"/>
              </a:rPr>
              <a:t>not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be dereferenced in device code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Simple CUDA API for handling device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ourier New"/>
              </a:rPr>
              <a:t>cudaMalloc()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cudaFree()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cudaMemcpy()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Similar to the C equivalents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malloc()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free()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memcpy()</a:t>
            </a:r>
            <a:endParaRPr/>
          </a:p>
          <a:p>
            <a:endParaRPr/>
          </a:p>
        </p:txBody>
      </p:sp>
      <p:pic>
        <p:nvPicPr>
          <p:cNvPr id="383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877000" y="3174120"/>
            <a:ext cx="1214640" cy="911160"/>
          </a:xfrm>
          <a:prstGeom prst="rect">
            <a:avLst/>
          </a:prstGeom>
          <a:ln>
            <a:noFill/>
          </a:ln>
        </p:spPr>
      </p:pic>
      <p:pic>
        <p:nvPicPr>
          <p:cNvPr id="384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000" y="2144880"/>
            <a:ext cx="1232640" cy="833760"/>
          </a:xfrm>
          <a:prstGeom prst="rect">
            <a:avLst/>
          </a:prstGeom>
          <a:ln>
            <a:noFill/>
          </a:ln>
        </p:spPr>
      </p:pic>
      <p:sp>
        <p:nvSpPr>
          <p:cNvPr id="385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65" dur="indefinite" restart="never" nodeType="tmRoot">
          <p:childTnLst>
            <p:seq>
              <p:cTn id="266" dur="indefinite" nodeType="mainSeq">
                <p:childTnLst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58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1" dur="500"/>
                                        <p:tgtEl>
                                          <p:spTgt spid="382">
                                            <p:txEl>
                                              <p:pRg st="258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01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4" dur="500"/>
                                        <p:tgtEl>
                                          <p:spTgt spid="382">
                                            <p:txEl>
                                              <p:pRg st="301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40" end="3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7" dur="500"/>
                                        <p:tgtEl>
                                          <p:spTgt spid="382">
                                            <p:txEl>
                                              <p:pRg st="340" end="3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Addition on the Device: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add()</a:t>
            </a:r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Returning to our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add()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kernel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__global__ void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*a,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 *b,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*c) {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*c = *a + *b;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Let’s take a look at main()…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8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78" dur="indefinite" restart="never" nodeType="tmRoot">
          <p:childTnLst>
            <p:seq>
              <p:cTn id="2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Addition on the Device: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390" name="TextShape 2"/>
          <p:cNvSpPr txBox="1"/>
          <p:nvPr/>
        </p:nvSpPr>
        <p:spPr>
          <a:xfrm>
            <a:off x="0" y="1600200"/>
            <a:ext cx="907200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int 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main(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void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) {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1700">
                <a:solidFill>
                  <a:srgbClr val="9bbb59"/>
                </a:solidFill>
                <a:latin typeface="Courier New"/>
              </a:rPr>
              <a:t> 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a, b, c;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            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host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 *d_a, *d_b, *d_c;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     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 size = 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sizeof(int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);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Allocate space for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void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 **)&amp;d_a,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void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 **)&amp;d_b,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void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 **)&amp;d_c, size);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Setup input values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a = 2;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b = 7;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1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80" dur="indefinite" restart="never" nodeType="tmRoot">
          <p:childTnLst>
            <p:seq>
              <p:cTn id="281" dur="indefinite" nodeType="mainSeq">
                <p:childTnLst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28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500"/>
                                        <p:tgtEl>
                                          <p:spTgt spid="390">
                                            <p:txEl>
                                              <p:pRg st="128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5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9" dur="500"/>
                                        <p:tgtEl>
                                          <p:spTgt spid="390">
                                            <p:txEl>
                                              <p:pRg st="154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57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2" dur="500"/>
                                        <p:tgtEl>
                                          <p:spTgt spid="390">
                                            <p:txEl>
                                              <p:pRg st="157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06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5" dur="500"/>
                                        <p:tgtEl>
                                          <p:spTgt spid="390">
                                            <p:txEl>
                                              <p:pRg st="206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41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8" dur="500"/>
                                        <p:tgtEl>
                                          <p:spTgt spid="390">
                                            <p:txEl>
                                              <p:pRg st="241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76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1" dur="500"/>
                                        <p:tgtEl>
                                          <p:spTgt spid="390">
                                            <p:txEl>
                                              <p:pRg st="276" end="3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12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500"/>
                                        <p:tgtEl>
                                          <p:spTgt spid="390">
                                            <p:txEl>
                                              <p:pRg st="312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36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9" dur="500"/>
                                        <p:tgtEl>
                                          <p:spTgt spid="390">
                                            <p:txEl>
                                              <p:pRg st="336" end="3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45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390">
                                            <p:txEl>
                                              <p:pRg st="345" end="3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Addition on the Device: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0" y="1600200"/>
            <a:ext cx="91436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Copy inputs to device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cudaMemcpy(d_a, &amp;a, size, cudaMemcpyHostToDevice);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cudaMemcpy(d_b, &amp;b, size, cudaMemcpyHostToDevice);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Launch add() kernel on GPU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add&lt;&lt;&lt;1,1&gt;&gt;&gt;(d_a, d_b, d_c);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Copy result back to host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cudaMemcpy(&amp;c, d_c, size, cudaMemcpyDeviceToHost);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	</a:t>
            </a:r>
            <a:r>
              <a:rPr b="1" i="1" lang="en-US" sz="1700">
                <a:solidFill>
                  <a:srgbClr val="4f81bd"/>
                </a:solidFill>
                <a:latin typeface="Courier New"/>
              </a:rPr>
              <a:t>// Cleanup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cudaFree(d_a); cudaFree(d_b); cudaFree(d_c);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77933c"/>
                </a:solidFill>
                <a:latin typeface="Courier New"/>
              </a:rPr>
              <a:t>return 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0;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7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394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ransition spd="slow">
    <p:push dir="d"/>
  </p:transition>
  <p:timing>
    <p:tnLst>
      <p:par>
        <p:cTn id="313" dur="indefinite" restart="never" nodeType="tmRoot">
          <p:childTnLst>
            <p:seq>
              <p:cTn id="314" dur="indefinite" nodeType="mainSeq">
                <p:childTnLst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34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9" dur="500"/>
                                        <p:tgtEl>
                                          <p:spTgt spid="393">
                                            <p:txEl>
                                              <p:pRg st="134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66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2" dur="500"/>
                                        <p:tgtEl>
                                          <p:spTgt spid="393">
                                            <p:txEl>
                                              <p:pRg st="166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98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7" dur="500"/>
                                        <p:tgtEl>
                                          <p:spTgt spid="393">
                                            <p:txEl>
                                              <p:pRg st="198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28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0" dur="500"/>
                                        <p:tgtEl>
                                          <p:spTgt spid="393">
                                            <p:txEl>
                                              <p:pRg st="228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82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5" dur="500"/>
                                        <p:tgtEl>
                                          <p:spTgt spid="393">
                                            <p:txEl>
                                              <p:pRg st="282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95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8" dur="500"/>
                                        <p:tgtEl>
                                          <p:spTgt spid="393">
                                            <p:txEl>
                                              <p:pRg st="295" end="3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42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1" dur="500"/>
                                        <p:tgtEl>
                                          <p:spTgt spid="393">
                                            <p:txEl>
                                              <p:pRg st="342" end="3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54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4" dur="500"/>
                                        <p:tgtEl>
                                          <p:spTgt spid="393">
                                            <p:txEl>
                                              <p:pRg st="354" end="3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722160" y="4406760"/>
            <a:ext cx="5424480" cy="1310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73b900"/>
                </a:solidFill>
                <a:latin typeface="Trebuchet MS"/>
              </a:rPr>
              <a:t>Running in Parallel</a:t>
            </a:r>
            <a:endParaRPr/>
          </a:p>
        </p:txBody>
      </p:sp>
      <p:sp>
        <p:nvSpPr>
          <p:cNvPr id="396" name="Line 2"/>
          <p:cNvSpPr/>
          <p:nvPr/>
        </p:nvSpPr>
        <p:spPr>
          <a:xfrm>
            <a:off x="6399000" y="1512720"/>
            <a:ext cx="2880" cy="351468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397" name="Line 3"/>
          <p:cNvSpPr/>
          <p:nvPr/>
        </p:nvSpPr>
        <p:spPr>
          <a:xfrm>
            <a:off x="6401880" y="14961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398" name="Line 4"/>
          <p:cNvSpPr/>
          <p:nvPr/>
        </p:nvSpPr>
        <p:spPr>
          <a:xfrm>
            <a:off x="4376880" y="1688760"/>
            <a:ext cx="202500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399" name="CustomShape 5"/>
          <p:cNvSpPr/>
          <p:nvPr/>
        </p:nvSpPr>
        <p:spPr>
          <a:xfrm>
            <a:off x="6739920" y="129636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Heterogeneous Computing</a:t>
            </a:r>
            <a:r>
              <a:rPr lang="en-GB" sz="900">
                <a:solidFill>
                  <a:srgbClr val="ffffff"/>
                </a:solidFill>
                <a:latin typeface="Trebuchet MS"/>
                <a:ea typeface="MS PGothic"/>
              </a:rPr>
              <a:t> </a:t>
            </a:r>
            <a:endParaRPr/>
          </a:p>
        </p:txBody>
      </p:sp>
      <p:sp>
        <p:nvSpPr>
          <p:cNvPr id="400" name="CustomShape 6"/>
          <p:cNvSpPr/>
          <p:nvPr/>
        </p:nvSpPr>
        <p:spPr>
          <a:xfrm>
            <a:off x="6739920" y="1737720"/>
            <a:ext cx="2332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Blocks</a:t>
            </a:r>
            <a:endParaRPr/>
          </a:p>
        </p:txBody>
      </p:sp>
      <p:sp>
        <p:nvSpPr>
          <p:cNvPr id="401" name="CustomShape 7"/>
          <p:cNvSpPr/>
          <p:nvPr/>
        </p:nvSpPr>
        <p:spPr>
          <a:xfrm>
            <a:off x="6739920" y="217908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Threads</a:t>
            </a:r>
            <a:endParaRPr/>
          </a:p>
        </p:txBody>
      </p:sp>
      <p:sp>
        <p:nvSpPr>
          <p:cNvPr id="402" name="CustomShape 8"/>
          <p:cNvSpPr/>
          <p:nvPr/>
        </p:nvSpPr>
        <p:spPr>
          <a:xfrm>
            <a:off x="6739920" y="262044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Indexing</a:t>
            </a:r>
            <a:endParaRPr/>
          </a:p>
        </p:txBody>
      </p:sp>
      <p:sp>
        <p:nvSpPr>
          <p:cNvPr id="403" name="CustomShape 9"/>
          <p:cNvSpPr/>
          <p:nvPr/>
        </p:nvSpPr>
        <p:spPr>
          <a:xfrm>
            <a:off x="6739920" y="306216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Shared memory</a:t>
            </a:r>
            <a:endParaRPr/>
          </a:p>
        </p:txBody>
      </p:sp>
      <p:sp>
        <p:nvSpPr>
          <p:cNvPr id="404" name="CustomShape 10"/>
          <p:cNvSpPr/>
          <p:nvPr/>
        </p:nvSpPr>
        <p:spPr>
          <a:xfrm>
            <a:off x="6739920" y="350352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__syncthreads()</a:t>
            </a:r>
            <a:endParaRPr/>
          </a:p>
        </p:txBody>
      </p:sp>
      <p:sp>
        <p:nvSpPr>
          <p:cNvPr id="405" name="CustomShape 11"/>
          <p:cNvSpPr/>
          <p:nvPr/>
        </p:nvSpPr>
        <p:spPr>
          <a:xfrm>
            <a:off x="6739920" y="394488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Asynchronous operation</a:t>
            </a:r>
            <a:endParaRPr/>
          </a:p>
        </p:txBody>
      </p:sp>
      <p:sp>
        <p:nvSpPr>
          <p:cNvPr id="406" name="CustomShape 12"/>
          <p:cNvSpPr/>
          <p:nvPr/>
        </p:nvSpPr>
        <p:spPr>
          <a:xfrm>
            <a:off x="6739920" y="438624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Handling errors</a:t>
            </a:r>
            <a:endParaRPr/>
          </a:p>
        </p:txBody>
      </p:sp>
      <p:sp>
        <p:nvSpPr>
          <p:cNvPr id="407" name="CustomShape 13"/>
          <p:cNvSpPr/>
          <p:nvPr/>
        </p:nvSpPr>
        <p:spPr>
          <a:xfrm>
            <a:off x="6739920" y="4827600"/>
            <a:ext cx="233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Managing devices</a:t>
            </a:r>
            <a:endParaRPr/>
          </a:p>
        </p:txBody>
      </p:sp>
      <p:sp>
        <p:nvSpPr>
          <p:cNvPr id="408" name="CustomShape 14"/>
          <p:cNvSpPr/>
          <p:nvPr/>
        </p:nvSpPr>
        <p:spPr>
          <a:xfrm>
            <a:off x="4085280" y="1231560"/>
            <a:ext cx="21150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455700"/>
                </a:solidFill>
                <a:latin typeface="Trebuchet MS"/>
              </a:rPr>
              <a:t>CONCEPTS</a:t>
            </a:r>
            <a:endParaRPr/>
          </a:p>
        </p:txBody>
      </p:sp>
      <p:sp>
        <p:nvSpPr>
          <p:cNvPr id="409" name="Line 15"/>
          <p:cNvSpPr/>
          <p:nvPr/>
        </p:nvSpPr>
        <p:spPr>
          <a:xfrm>
            <a:off x="6400800" y="23788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0" name="Line 16"/>
          <p:cNvSpPr/>
          <p:nvPr/>
        </p:nvSpPr>
        <p:spPr>
          <a:xfrm>
            <a:off x="6401880" y="19526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1" name="Line 17"/>
          <p:cNvSpPr/>
          <p:nvPr/>
        </p:nvSpPr>
        <p:spPr>
          <a:xfrm>
            <a:off x="6400800" y="28206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2" name="Line 18"/>
          <p:cNvSpPr/>
          <p:nvPr/>
        </p:nvSpPr>
        <p:spPr>
          <a:xfrm>
            <a:off x="6401880" y="32619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3" name="Line 19"/>
          <p:cNvSpPr/>
          <p:nvPr/>
        </p:nvSpPr>
        <p:spPr>
          <a:xfrm>
            <a:off x="6401880" y="370332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4" name="Line 20"/>
          <p:cNvSpPr/>
          <p:nvPr/>
        </p:nvSpPr>
        <p:spPr>
          <a:xfrm>
            <a:off x="6401880" y="41446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5" name="Line 21"/>
          <p:cNvSpPr/>
          <p:nvPr/>
        </p:nvSpPr>
        <p:spPr>
          <a:xfrm>
            <a:off x="6401880" y="45860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6" name="Line 22"/>
          <p:cNvSpPr/>
          <p:nvPr/>
        </p:nvSpPr>
        <p:spPr>
          <a:xfrm>
            <a:off x="6401880" y="50274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17" name="TextShape 2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345" dur="indefinite" restart="never" nodeType="tmRoot">
          <p:childTnLst>
            <p:seq>
              <p:cTn id="3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Moving to Parallel</a:t>
            </a:r>
            <a:endParaRPr/>
          </a:p>
        </p:txBody>
      </p:sp>
      <p:sp>
        <p:nvSpPr>
          <p:cNvPr id="4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GPU computing is about massive parallelism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So how do we run code in parallel on the device?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808080"/>
                </a:solidFill>
                <a:latin typeface="Courier New"/>
              </a:rPr>
              <a:t>	</a:t>
            </a:r>
            <a:r>
              <a:rPr lang="en-US" sz="1600">
                <a:solidFill>
                  <a:srgbClr val="80808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add&lt;&lt;&lt; 1, 1 &gt;&gt;&gt;();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add&lt;&lt;&lt;</a:t>
            </a:r>
            <a:r>
              <a:rPr b="1" lang="en-US" sz="2000">
                <a:solidFill>
                  <a:srgbClr val="808080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ff9933"/>
                </a:solidFill>
                <a:latin typeface="Courier New"/>
              </a:rPr>
              <a:t>N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, 1 &gt;&gt;&gt;();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Instead of executing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add()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once, execute N times in parallel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0" name="CustomShape 3"/>
          <p:cNvSpPr/>
          <p:nvPr/>
        </p:nvSpPr>
        <p:spPr>
          <a:xfrm>
            <a:off x="3492000" y="3609000"/>
            <a:ext cx="61560" cy="365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9360">
            <a:solidFill>
              <a:srgbClr val="92d050"/>
            </a:solidFill>
            <a:round/>
          </a:ln>
        </p:spPr>
      </p:sp>
      <p:sp>
        <p:nvSpPr>
          <p:cNvPr id="421" name="TextShape 4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347" dur="indefinite" restart="never" nodeType="tmRoot">
          <p:childTnLst>
            <p:seq>
              <p:cTn id="348" dur="indefinite" nodeType="mainSeq">
                <p:childTnLst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93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3" dur="500"/>
                                        <p:tgtEl>
                                          <p:spTgt spid="419">
                                            <p:txEl>
                                              <p:pRg st="93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1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7" dur="500"/>
                                        <p:tgtEl>
                                          <p:spTgt spid="419">
                                            <p:txEl>
                                              <p:pRg st="115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37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500"/>
                                        <p:tgtEl>
                                          <p:spTgt spid="419">
                                            <p:txEl>
                                              <p:pRg st="137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on the Device</a:t>
            </a:r>
            <a:endParaRPr/>
          </a:p>
        </p:txBody>
      </p:sp>
      <p:sp>
        <p:nvSpPr>
          <p:cNvPr id="423" name="TextShape 2"/>
          <p:cNvSpPr txBox="1"/>
          <p:nvPr/>
        </p:nvSpPr>
        <p:spPr>
          <a:xfrm>
            <a:off x="109080" y="1599840"/>
            <a:ext cx="8963280" cy="4725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With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add()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running in parallel we can do vector addition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Terminology: each parallel invocation of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add()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is referred to as a </a:t>
            </a:r>
            <a:r>
              <a:rPr lang="en-US" sz="3200">
                <a:solidFill>
                  <a:srgbClr val="f79646"/>
                </a:solidFill>
                <a:latin typeface="Calibri"/>
              </a:rPr>
              <a:t>block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set of blocks is referred to as a </a:t>
            </a:r>
            <a:r>
              <a:rPr lang="en-US" sz="2800">
                <a:solidFill>
                  <a:srgbClr val="f79646"/>
                </a:solidFill>
                <a:latin typeface="Calibri"/>
              </a:rPr>
              <a:t>grid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Each invocation can refer to its block index using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77933c"/>
                </a:solidFill>
                <a:latin typeface="Courier New"/>
              </a:rPr>
              <a:t>__global__ void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US" sz="20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*a, </a:t>
            </a:r>
            <a:r>
              <a:rPr b="1" lang="en-US" sz="20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 *b, </a:t>
            </a:r>
            <a:r>
              <a:rPr b="1" lang="en-US" sz="20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*c) {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c[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blockIdx.x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] = a[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blockIdx.x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] + b[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blockIdx.x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];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By using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index into the array, each block handles a different index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4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364" dur="indefinite" restart="never" nodeType="tmRoot">
          <p:childTnLst>
            <p:seq>
              <p:cTn id="365" dur="indefinite" nodeType="mainSeq">
                <p:childTnLst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58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0" dur="500"/>
                                        <p:tgtEl>
                                          <p:spTgt spid="423">
                                            <p:txEl>
                                              <p:pRg st="58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31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5" dur="500"/>
                                        <p:tgtEl>
                                          <p:spTgt spid="423">
                                            <p:txEl>
                                              <p:pRg st="131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74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8" dur="500"/>
                                        <p:tgtEl>
                                          <p:spTgt spid="423">
                                            <p:txEl>
                                              <p:pRg st="174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37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1" dur="500"/>
                                        <p:tgtEl>
                                          <p:spTgt spid="423">
                                            <p:txEl>
                                              <p:pRg st="237" end="2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84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4" dur="500"/>
                                        <p:tgtEl>
                                          <p:spTgt spid="423">
                                            <p:txEl>
                                              <p:pRg st="284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33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7" dur="500"/>
                                        <p:tgtEl>
                                          <p:spTgt spid="423">
                                            <p:txEl>
                                              <p:pRg st="333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37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0" dur="500"/>
                                        <p:tgtEl>
                                          <p:spTgt spid="423">
                                            <p:txEl>
                                              <p:pRg st="337" end="4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on the Device</a:t>
            </a:r>
            <a:endParaRPr/>
          </a:p>
        </p:txBody>
      </p:sp>
      <p:sp>
        <p:nvSpPr>
          <p:cNvPr id="426" name="TextShape 2"/>
          <p:cNvSpPr txBox="1"/>
          <p:nvPr/>
        </p:nvSpPr>
        <p:spPr>
          <a:xfrm>
            <a:off x="71640" y="1600200"/>
            <a:ext cx="90007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>
                <a:solidFill>
                  <a:srgbClr val="77933c"/>
                </a:solidFill>
                <a:latin typeface="Courier New"/>
              </a:rPr>
              <a:t>__global__ void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US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*a, </a:t>
            </a:r>
            <a:r>
              <a:rPr b="1" lang="en-US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 *b, </a:t>
            </a:r>
            <a:r>
              <a:rPr b="1" lang="en-US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*c) {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c[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] = a[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] + b[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];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On the device, each block can execute in parallel: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7" name="CustomShape 3"/>
          <p:cNvSpPr/>
          <p:nvPr/>
        </p:nvSpPr>
        <p:spPr>
          <a:xfrm>
            <a:off x="799200" y="4892400"/>
            <a:ext cx="1890000" cy="486360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38160">
            <a:solidFill>
              <a:srgbClr val="ffffff"/>
            </a:solidFill>
            <a:round/>
          </a:ln>
        </p:spPr>
        <p:txBody>
          <a:bodyPr lIns="36000" rIns="36000" anchor="ctr"/>
          <a:p>
            <a:pPr algn="ctr">
              <a:lnSpc>
                <a:spcPct val="100000"/>
              </a:lnSpc>
            </a:pPr>
            <a:r>
              <a:rPr b="1" lang="en-GB" sz="1100">
                <a:solidFill>
                  <a:srgbClr val="ffffff"/>
                </a:solidFill>
                <a:latin typeface="Courier New"/>
              </a:rPr>
              <a:t>c[0]  = a[0] + b[0];</a:t>
            </a:r>
            <a:endParaRPr/>
          </a:p>
        </p:txBody>
      </p:sp>
      <p:sp>
        <p:nvSpPr>
          <p:cNvPr id="428" name="CustomShape 4"/>
          <p:cNvSpPr/>
          <p:nvPr/>
        </p:nvSpPr>
        <p:spPr>
          <a:xfrm>
            <a:off x="2809440" y="4892400"/>
            <a:ext cx="1890000" cy="486360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38160">
            <a:solidFill>
              <a:srgbClr val="ffffff"/>
            </a:solidFill>
            <a:round/>
          </a:ln>
        </p:spPr>
        <p:txBody>
          <a:bodyPr lIns="36000" rIns="36000" anchor="ctr"/>
          <a:p>
            <a:pPr algn="ctr">
              <a:lnSpc>
                <a:spcPct val="100000"/>
              </a:lnSpc>
            </a:pPr>
            <a:r>
              <a:rPr b="1" lang="en-GB" sz="1100">
                <a:solidFill>
                  <a:srgbClr val="ffffff"/>
                </a:solidFill>
                <a:latin typeface="Courier New"/>
              </a:rPr>
              <a:t>c[1]  = a[1] + b[1];</a:t>
            </a:r>
            <a:endParaRPr/>
          </a:p>
        </p:txBody>
      </p:sp>
      <p:sp>
        <p:nvSpPr>
          <p:cNvPr id="429" name="CustomShape 5"/>
          <p:cNvSpPr/>
          <p:nvPr/>
        </p:nvSpPr>
        <p:spPr>
          <a:xfrm>
            <a:off x="4824360" y="4869000"/>
            <a:ext cx="1890000" cy="486360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38160">
            <a:solidFill>
              <a:srgbClr val="ffffff"/>
            </a:solidFill>
            <a:round/>
          </a:ln>
        </p:spPr>
        <p:txBody>
          <a:bodyPr lIns="36000" rIns="36000" anchor="ctr"/>
          <a:p>
            <a:pPr algn="ctr">
              <a:lnSpc>
                <a:spcPct val="100000"/>
              </a:lnSpc>
            </a:pPr>
            <a:r>
              <a:rPr b="1" lang="en-GB" sz="1100">
                <a:solidFill>
                  <a:srgbClr val="ffffff"/>
                </a:solidFill>
                <a:latin typeface="Courier New"/>
              </a:rPr>
              <a:t>c[2]  = a[2] + b[2];</a:t>
            </a:r>
            <a:endParaRPr/>
          </a:p>
        </p:txBody>
      </p:sp>
      <p:sp>
        <p:nvSpPr>
          <p:cNvPr id="430" name="CustomShape 6"/>
          <p:cNvSpPr/>
          <p:nvPr/>
        </p:nvSpPr>
        <p:spPr>
          <a:xfrm>
            <a:off x="6834600" y="4869000"/>
            <a:ext cx="1890000" cy="486360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38160">
            <a:solidFill>
              <a:srgbClr val="ffffff"/>
            </a:solidFill>
            <a:round/>
          </a:ln>
        </p:spPr>
        <p:txBody>
          <a:bodyPr lIns="36000" rIns="36000" anchor="ctr"/>
          <a:p>
            <a:pPr algn="ctr">
              <a:lnSpc>
                <a:spcPct val="100000"/>
              </a:lnSpc>
            </a:pPr>
            <a:r>
              <a:rPr b="1" lang="en-GB" sz="1100">
                <a:solidFill>
                  <a:srgbClr val="ffffff"/>
                </a:solidFill>
                <a:latin typeface="Courier New"/>
              </a:rPr>
              <a:t>c[3]  = a[3] + b[3];</a:t>
            </a:r>
            <a:endParaRPr/>
          </a:p>
        </p:txBody>
      </p:sp>
      <p:sp>
        <p:nvSpPr>
          <p:cNvPr id="431" name="CustomShape 7"/>
          <p:cNvSpPr/>
          <p:nvPr/>
        </p:nvSpPr>
        <p:spPr>
          <a:xfrm>
            <a:off x="712800" y="4500000"/>
            <a:ext cx="848520" cy="366120"/>
          </a:xfrm>
          <a:prstGeom prst="rect">
            <a:avLst/>
          </a:prstGeom>
          <a:noFill/>
          <a:ln w="9360">
            <a:noFill/>
          </a:ln>
        </p:spPr>
        <p:txBody>
          <a:bodyPr wrap="none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Block 0</a:t>
            </a:r>
            <a:endParaRPr/>
          </a:p>
        </p:txBody>
      </p:sp>
      <p:sp>
        <p:nvSpPr>
          <p:cNvPr id="432" name="CustomShape 8"/>
          <p:cNvSpPr/>
          <p:nvPr/>
        </p:nvSpPr>
        <p:spPr>
          <a:xfrm>
            <a:off x="2723040" y="4500000"/>
            <a:ext cx="848520" cy="366120"/>
          </a:xfrm>
          <a:prstGeom prst="rect">
            <a:avLst/>
          </a:prstGeom>
          <a:noFill/>
          <a:ln w="9360">
            <a:noFill/>
          </a:ln>
        </p:spPr>
        <p:txBody>
          <a:bodyPr wrap="none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Block 1</a:t>
            </a:r>
            <a:endParaRPr/>
          </a:p>
        </p:txBody>
      </p:sp>
      <p:sp>
        <p:nvSpPr>
          <p:cNvPr id="433" name="CustomShape 9"/>
          <p:cNvSpPr/>
          <p:nvPr/>
        </p:nvSpPr>
        <p:spPr>
          <a:xfrm>
            <a:off x="4737960" y="4469760"/>
            <a:ext cx="848520" cy="366120"/>
          </a:xfrm>
          <a:prstGeom prst="rect">
            <a:avLst/>
          </a:prstGeom>
          <a:noFill/>
          <a:ln w="9360">
            <a:noFill/>
          </a:ln>
        </p:spPr>
        <p:txBody>
          <a:bodyPr wrap="none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Block 2</a:t>
            </a:r>
            <a:endParaRPr/>
          </a:p>
        </p:txBody>
      </p:sp>
      <p:sp>
        <p:nvSpPr>
          <p:cNvPr id="434" name="CustomShape 10"/>
          <p:cNvSpPr/>
          <p:nvPr/>
        </p:nvSpPr>
        <p:spPr>
          <a:xfrm>
            <a:off x="6748200" y="4469760"/>
            <a:ext cx="848520" cy="366120"/>
          </a:xfrm>
          <a:prstGeom prst="rect">
            <a:avLst/>
          </a:prstGeom>
          <a:noFill/>
          <a:ln w="9360">
            <a:noFill/>
          </a:ln>
        </p:spPr>
        <p:txBody>
          <a:bodyPr wrap="none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Block 3</a:t>
            </a:r>
            <a:endParaRPr/>
          </a:p>
        </p:txBody>
      </p:sp>
      <p:sp>
        <p:nvSpPr>
          <p:cNvPr id="435" name="TextShape 11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00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7" dur="500"/>
                                        <p:tgtEl>
                                          <p:spTgt spid="426">
                                            <p:txEl>
                                              <p:pRg st="100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on the Device: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add()</a:t>
            </a:r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Returning to our parallelized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add()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kernel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>
                <a:solidFill>
                  <a:srgbClr val="77933c"/>
                </a:solidFill>
                <a:latin typeface="Courier New"/>
              </a:rPr>
              <a:t>__global__ void</a:t>
            </a:r>
            <a:r>
              <a:rPr b="1" lang="en-US" sz="1600">
                <a:solidFill>
                  <a:srgbClr val="1f497d"/>
                </a:solidFill>
                <a:latin typeface="Courier New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US" sz="16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16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*a, </a:t>
            </a:r>
            <a:r>
              <a:rPr b="1" lang="en-US" sz="16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 *b, </a:t>
            </a:r>
            <a:r>
              <a:rPr b="1" lang="en-US" sz="1600">
                <a:solidFill>
                  <a:srgbClr val="77933c"/>
                </a:solidFill>
                <a:latin typeface="Courier New"/>
              </a:rPr>
              <a:t>int</a:t>
            </a:r>
            <a:r>
              <a:rPr b="1" lang="en-US" sz="1600">
                <a:solidFill>
                  <a:srgbClr val="8064a2"/>
                </a:solidFill>
                <a:latin typeface="Courier New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*c) {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c[blockIdx.x] = a[blockIdx.x] + b[blockIdx.x];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Let’s take a look at main()…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8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423" dur="indefinite" restart="never" nodeType="tmRoot">
          <p:childTnLst>
            <p:seq>
              <p:cTn id="4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on the Device: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440" name="CustomShape 2"/>
          <p:cNvSpPr/>
          <p:nvPr/>
        </p:nvSpPr>
        <p:spPr>
          <a:xfrm>
            <a:off x="0" y="1351800"/>
            <a:ext cx="9143640" cy="51462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#define N 512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8aad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main(void)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*a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,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*b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,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*c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;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host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*d_a, *d_b, *d_c;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size =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N *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sizeof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</a:t>
            </a:r>
            <a:r>
              <a:rPr b="1" lang="en-GB" sz="1600">
                <a:solidFill>
                  <a:srgbClr val="4f81bd"/>
                </a:solidFill>
                <a:latin typeface="Courier New"/>
              </a:rPr>
              <a:t>Alloc space for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**)&amp;d_a,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**)&amp;d_b,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**)&amp;d_c, size);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808080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Alloc space for host copies of a, b, c and setup input values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a = (int *)malloc(size); random_ints(a, N);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b = (int *)malloc(size); random_ints(b, N);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c = (int *)malloc(size);</a:t>
            </a:r>
            <a:endParaRPr/>
          </a:p>
        </p:txBody>
      </p:sp>
      <p:sp>
        <p:nvSpPr>
          <p:cNvPr id="441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425" dur="indefinite" restart="never" nodeType="tmRoot">
          <p:childTnLst>
            <p:seq>
              <p:cTn id="426" dur="indefinite" nodeType="mainSeq">
                <p:childTnLst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34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1" dur="500"/>
                                        <p:tgtEl>
                                          <p:spTgt spid="440">
                                            <p:txEl>
                                              <p:pRg st="134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6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4" dur="500"/>
                                        <p:tgtEl>
                                          <p:spTgt spid="440">
                                            <p:txEl>
                                              <p:pRg st="163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66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7" dur="500"/>
                                        <p:tgtEl>
                                          <p:spTgt spid="440">
                                            <p:txEl>
                                              <p:pRg st="166" end="2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11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0" dur="500"/>
                                        <p:tgtEl>
                                          <p:spTgt spid="440">
                                            <p:txEl>
                                              <p:pRg st="211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45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3" dur="500"/>
                                        <p:tgtEl>
                                          <p:spTgt spid="440">
                                            <p:txEl>
                                              <p:pRg st="245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79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6" dur="500"/>
                                        <p:tgtEl>
                                          <p:spTgt spid="440">
                                            <p:txEl>
                                              <p:pRg st="279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14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1" dur="500"/>
                                        <p:tgtEl>
                                          <p:spTgt spid="440">
                                            <p:txEl>
                                              <p:pRg st="314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80" end="4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4" dur="500"/>
                                        <p:tgtEl>
                                          <p:spTgt spid="440">
                                            <p:txEl>
                                              <p:pRg st="380" end="4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25" end="4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7" dur="500"/>
                                        <p:tgtEl>
                                          <p:spTgt spid="440">
                                            <p:txEl>
                                              <p:pRg st="425" end="4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70" end="4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0" dur="500"/>
                                        <p:tgtEl>
                                          <p:spTgt spid="440">
                                            <p:txEl>
                                              <p:pRg st="470" end="4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Introduction to CUDA C/C++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What will you learn in this session?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Start from “Hello World!”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Write and launch CUDA C/C++ kernels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Manage GPU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Manage communication and synchronization</a:t>
            </a:r>
            <a:endParaRPr/>
          </a:p>
        </p:txBody>
      </p:sp>
      <p:sp>
        <p:nvSpPr>
          <p:cNvPr id="201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on the Device: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443" name="CustomShape 2"/>
          <p:cNvSpPr/>
          <p:nvPr/>
        </p:nvSpPr>
        <p:spPr>
          <a:xfrm>
            <a:off x="0" y="1437840"/>
            <a:ext cx="9143640" cy="5096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Copy inputs to device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cudaMemcpy(d_a, a, size, cudaMemcpyHostToDevice);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cudaMemcpy(d_b, b, size, cudaMemcpyHostToDevice);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Launch add() kernel on GPU with N blocks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add&lt;&lt;&lt;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N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,1&gt;&gt;&gt;(d_a, d_b, d_c);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808080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Copy result back to host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cudaMemcpy(c, d_c, size, cudaMemcpyDeviceToHost);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Cleanup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free(a); free(b); free(c);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cudaFree(d_a); cudaFree(d_b); cudaFree(d_c);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return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0;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444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ransition spd="slow">
    <p:push dir="d"/>
  </p:transition>
  <p:timing>
    <p:tnLst>
      <p:par>
        <p:cTn id="461" dur="indefinite" restart="never" nodeType="tmRoot">
          <p:childTnLst>
            <p:seq>
              <p:cTn id="462" dur="indefinite" nodeType="mainSeq">
                <p:childTnLst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50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7" dur="500"/>
                                        <p:tgtEl>
                                          <p:spTgt spid="443">
                                            <p:txEl>
                                              <p:pRg st="150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02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0" dur="500"/>
                                        <p:tgtEl>
                                          <p:spTgt spid="443">
                                            <p:txEl>
                                              <p:pRg st="202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4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5" dur="500"/>
                                        <p:tgtEl>
                                          <p:spTgt spid="443">
                                            <p:txEl>
                                              <p:pRg st="240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76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8" dur="500"/>
                                        <p:tgtEl>
                                          <p:spTgt spid="443">
                                            <p:txEl>
                                              <p:pRg st="276" end="3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335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3" dur="500"/>
                                        <p:tgtEl>
                                          <p:spTgt spid="443">
                                            <p:txEl>
                                              <p:pRg st="335" end="3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354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6" dur="500"/>
                                        <p:tgtEl>
                                          <p:spTgt spid="443">
                                            <p:txEl>
                                              <p:pRg st="354" end="3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389" end="4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9" dur="500"/>
                                        <p:tgtEl>
                                          <p:spTgt spid="443">
                                            <p:txEl>
                                              <p:pRg st="389" end="4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442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2" dur="500"/>
                                        <p:tgtEl>
                                          <p:spTgt spid="443">
                                            <p:txEl>
                                              <p:pRg st="442" end="4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460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5" dur="500"/>
                                        <p:tgtEl>
                                          <p:spTgt spid="443">
                                            <p:txEl>
                                              <p:pRg st="460" end="4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Review (1 of 2)</a:t>
            </a:r>
            <a:endParaRPr/>
          </a:p>
        </p:txBody>
      </p:sp>
      <p:sp>
        <p:nvSpPr>
          <p:cNvPr id="4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Difference between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host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and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device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i="1" lang="en-US" sz="2800">
                <a:solidFill>
                  <a:srgbClr val="f79646"/>
                </a:solidFill>
                <a:latin typeface="Calibri"/>
              </a:rPr>
              <a:t>Host</a:t>
            </a:r>
            <a:r>
              <a:rPr i="1" lang="en-U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CPU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i="1" lang="en-US" sz="2800">
                <a:solidFill>
                  <a:srgbClr val="f79646"/>
                </a:solidFill>
                <a:latin typeface="Calibri"/>
              </a:rPr>
              <a:t>Device</a:t>
            </a:r>
            <a:r>
              <a:rPr i="1" lang="en-U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GPU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Using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__global__</a:t>
            </a:r>
            <a:r>
              <a:rPr lang="en-US" sz="2000">
                <a:solidFill>
                  <a:srgbClr val="f79646"/>
                </a:solidFill>
                <a:latin typeface="Courier New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to declare a function as device code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Executes on the device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Called from the host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Passing parameters from host code to a device function</a:t>
            </a:r>
            <a:endParaRPr/>
          </a:p>
        </p:txBody>
      </p:sp>
      <p:sp>
        <p:nvSpPr>
          <p:cNvPr id="447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496" dur="indefinite" restart="never" nodeType="tmRoot">
          <p:childTnLst>
            <p:seq>
              <p:cTn id="49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Review (2 of 2)</a:t>
            </a:r>
            <a:endParaRPr/>
          </a:p>
        </p:txBody>
      </p:sp>
      <p:sp>
        <p:nvSpPr>
          <p:cNvPr id="4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Basic device memory management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latin typeface="Courier New"/>
              </a:rPr>
              <a:t>cudaMalloc()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latin typeface="Courier New"/>
              </a:rPr>
              <a:t>cudaMemcpy()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>
                <a:solidFill>
                  <a:srgbClr val="000000"/>
                </a:solidFill>
                <a:latin typeface="Courier New"/>
              </a:rPr>
              <a:t>cudaFree()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Launching parallel kernels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Launch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N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copies of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add()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with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add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&lt;&lt;&lt;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N,1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&gt;&gt;&gt;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(…)</a:t>
            </a:r>
            <a:r>
              <a:rPr lang="en-US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lang="en-US">
                <a:solidFill>
                  <a:srgbClr val="8064a2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to access block index</a:t>
            </a:r>
            <a:endParaRPr/>
          </a:p>
        </p:txBody>
      </p:sp>
      <p:sp>
        <p:nvSpPr>
          <p:cNvPr id="450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498" dur="indefinite" restart="never" nodeType="tmRoot">
          <p:childTnLst>
            <p:seq>
              <p:cTn id="49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722160" y="4406760"/>
            <a:ext cx="5424480" cy="1310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73b900"/>
                </a:solidFill>
                <a:latin typeface="Trebuchet MS"/>
              </a:rPr>
              <a:t>Introducing Threads</a:t>
            </a:r>
            <a:endParaRPr/>
          </a:p>
        </p:txBody>
      </p:sp>
      <p:sp>
        <p:nvSpPr>
          <p:cNvPr id="452" name="Line 2"/>
          <p:cNvSpPr/>
          <p:nvPr/>
        </p:nvSpPr>
        <p:spPr>
          <a:xfrm>
            <a:off x="6399000" y="1512720"/>
            <a:ext cx="2880" cy="351468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53" name="Line 3"/>
          <p:cNvSpPr/>
          <p:nvPr/>
        </p:nvSpPr>
        <p:spPr>
          <a:xfrm>
            <a:off x="6401880" y="14961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54" name="Line 4"/>
          <p:cNvSpPr/>
          <p:nvPr/>
        </p:nvSpPr>
        <p:spPr>
          <a:xfrm>
            <a:off x="4376880" y="1688760"/>
            <a:ext cx="202500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55" name="CustomShape 5"/>
          <p:cNvSpPr/>
          <p:nvPr/>
        </p:nvSpPr>
        <p:spPr>
          <a:xfrm>
            <a:off x="6739920" y="129636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Heterogeneous Computing</a:t>
            </a:r>
            <a:r>
              <a:rPr lang="en-GB" sz="900">
                <a:solidFill>
                  <a:srgbClr val="ffffff"/>
                </a:solidFill>
                <a:latin typeface="Trebuchet MS"/>
                <a:ea typeface="MS PGothic"/>
              </a:rPr>
              <a:t> </a:t>
            </a:r>
            <a:endParaRPr/>
          </a:p>
        </p:txBody>
      </p:sp>
      <p:sp>
        <p:nvSpPr>
          <p:cNvPr id="456" name="CustomShape 6"/>
          <p:cNvSpPr/>
          <p:nvPr/>
        </p:nvSpPr>
        <p:spPr>
          <a:xfrm>
            <a:off x="6739920" y="173772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Blocks</a:t>
            </a:r>
            <a:endParaRPr/>
          </a:p>
        </p:txBody>
      </p:sp>
      <p:sp>
        <p:nvSpPr>
          <p:cNvPr id="457" name="CustomShape 7"/>
          <p:cNvSpPr/>
          <p:nvPr/>
        </p:nvSpPr>
        <p:spPr>
          <a:xfrm>
            <a:off x="6739920" y="2179080"/>
            <a:ext cx="2242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Threads</a:t>
            </a:r>
            <a:endParaRPr/>
          </a:p>
        </p:txBody>
      </p:sp>
      <p:sp>
        <p:nvSpPr>
          <p:cNvPr id="458" name="CustomShape 8"/>
          <p:cNvSpPr/>
          <p:nvPr/>
        </p:nvSpPr>
        <p:spPr>
          <a:xfrm>
            <a:off x="6739920" y="262044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Indexing</a:t>
            </a:r>
            <a:endParaRPr/>
          </a:p>
        </p:txBody>
      </p:sp>
      <p:sp>
        <p:nvSpPr>
          <p:cNvPr id="459" name="CustomShape 9"/>
          <p:cNvSpPr/>
          <p:nvPr/>
        </p:nvSpPr>
        <p:spPr>
          <a:xfrm>
            <a:off x="6739920" y="306216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Shared memory</a:t>
            </a:r>
            <a:endParaRPr/>
          </a:p>
        </p:txBody>
      </p:sp>
      <p:sp>
        <p:nvSpPr>
          <p:cNvPr id="460" name="CustomShape 10"/>
          <p:cNvSpPr/>
          <p:nvPr/>
        </p:nvSpPr>
        <p:spPr>
          <a:xfrm>
            <a:off x="6739920" y="350352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__syncthreads()</a:t>
            </a:r>
            <a:endParaRPr/>
          </a:p>
        </p:txBody>
      </p:sp>
      <p:sp>
        <p:nvSpPr>
          <p:cNvPr id="461" name="CustomShape 11"/>
          <p:cNvSpPr/>
          <p:nvPr/>
        </p:nvSpPr>
        <p:spPr>
          <a:xfrm>
            <a:off x="6739920" y="394488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Asynchronous operation</a:t>
            </a:r>
            <a:endParaRPr/>
          </a:p>
        </p:txBody>
      </p:sp>
      <p:sp>
        <p:nvSpPr>
          <p:cNvPr id="462" name="CustomShape 12"/>
          <p:cNvSpPr/>
          <p:nvPr/>
        </p:nvSpPr>
        <p:spPr>
          <a:xfrm>
            <a:off x="6739920" y="438624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Handling errors</a:t>
            </a:r>
            <a:endParaRPr/>
          </a:p>
        </p:txBody>
      </p:sp>
      <p:sp>
        <p:nvSpPr>
          <p:cNvPr id="463" name="CustomShape 13"/>
          <p:cNvSpPr/>
          <p:nvPr/>
        </p:nvSpPr>
        <p:spPr>
          <a:xfrm>
            <a:off x="6739920" y="482760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Managing devices</a:t>
            </a:r>
            <a:endParaRPr/>
          </a:p>
        </p:txBody>
      </p:sp>
      <p:sp>
        <p:nvSpPr>
          <p:cNvPr id="464" name="CustomShape 14"/>
          <p:cNvSpPr/>
          <p:nvPr/>
        </p:nvSpPr>
        <p:spPr>
          <a:xfrm>
            <a:off x="4085280" y="1231560"/>
            <a:ext cx="21150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455700"/>
                </a:solidFill>
                <a:latin typeface="Trebuchet MS"/>
              </a:rPr>
              <a:t>CONCEPTS</a:t>
            </a:r>
            <a:endParaRPr/>
          </a:p>
        </p:txBody>
      </p:sp>
      <p:sp>
        <p:nvSpPr>
          <p:cNvPr id="465" name="Line 15"/>
          <p:cNvSpPr/>
          <p:nvPr/>
        </p:nvSpPr>
        <p:spPr>
          <a:xfrm>
            <a:off x="6400800" y="23788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66" name="Line 16"/>
          <p:cNvSpPr/>
          <p:nvPr/>
        </p:nvSpPr>
        <p:spPr>
          <a:xfrm>
            <a:off x="6401880" y="19526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67" name="Line 17"/>
          <p:cNvSpPr/>
          <p:nvPr/>
        </p:nvSpPr>
        <p:spPr>
          <a:xfrm>
            <a:off x="6400800" y="28206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68" name="Line 18"/>
          <p:cNvSpPr/>
          <p:nvPr/>
        </p:nvSpPr>
        <p:spPr>
          <a:xfrm>
            <a:off x="6401880" y="32619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69" name="Line 19"/>
          <p:cNvSpPr/>
          <p:nvPr/>
        </p:nvSpPr>
        <p:spPr>
          <a:xfrm>
            <a:off x="6401880" y="370332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70" name="Line 20"/>
          <p:cNvSpPr/>
          <p:nvPr/>
        </p:nvSpPr>
        <p:spPr>
          <a:xfrm>
            <a:off x="6401880" y="41446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71" name="Line 21"/>
          <p:cNvSpPr/>
          <p:nvPr/>
        </p:nvSpPr>
        <p:spPr>
          <a:xfrm>
            <a:off x="6401880" y="45860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72" name="Line 22"/>
          <p:cNvSpPr/>
          <p:nvPr/>
        </p:nvSpPr>
        <p:spPr>
          <a:xfrm>
            <a:off x="6401880" y="50274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73" name="TextShape 2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500" dur="indefinite" restart="never" nodeType="tmRoot">
          <p:childTnLst>
            <p:seq>
              <p:cTn id="50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CUDA Threads</a:t>
            </a:r>
            <a:endParaRPr/>
          </a:p>
        </p:txBody>
      </p:sp>
      <p:sp>
        <p:nvSpPr>
          <p:cNvPr id="475" name="TextShape 2"/>
          <p:cNvSpPr txBox="1"/>
          <p:nvPr/>
        </p:nvSpPr>
        <p:spPr>
          <a:xfrm>
            <a:off x="259200" y="1599840"/>
            <a:ext cx="8884440" cy="230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Terminology: a block can be split into parallel </a:t>
            </a:r>
            <a:r>
              <a:rPr lang="en-US" sz="3200">
                <a:solidFill>
                  <a:srgbClr val="f79646"/>
                </a:solidFill>
                <a:latin typeface="Calibri"/>
              </a:rPr>
              <a:t>threads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Let’s change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add()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use parallel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threads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instead of parallel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blocks</a:t>
            </a:r>
            <a:endParaRPr/>
          </a:p>
        </p:txBody>
      </p:sp>
      <p:sp>
        <p:nvSpPr>
          <p:cNvPr id="476" name="TextShape 3"/>
          <p:cNvSpPr txBox="1"/>
          <p:nvPr/>
        </p:nvSpPr>
        <p:spPr>
          <a:xfrm>
            <a:off x="259200" y="4007520"/>
            <a:ext cx="8884440" cy="230868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We use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threadIdx.x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instead of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blockIdx.x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Need to make one change in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main()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…</a:t>
            </a:r>
            <a:endParaRPr/>
          </a:p>
        </p:txBody>
      </p:sp>
      <p:sp>
        <p:nvSpPr>
          <p:cNvPr id="477" name="CustomShape 4"/>
          <p:cNvSpPr/>
          <p:nvPr/>
        </p:nvSpPr>
        <p:spPr>
          <a:xfrm>
            <a:off x="701640" y="3713760"/>
            <a:ext cx="8325720" cy="10062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>
                <a:solidFill>
                  <a:srgbClr val="8aad00"/>
                </a:solidFill>
                <a:latin typeface="Courier New"/>
              </a:rPr>
              <a:t>__global__ void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*a,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*b,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 *c) {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c[</a:t>
            </a:r>
            <a:r>
              <a:rPr b="1" lang="en-GB">
                <a:solidFill>
                  <a:srgbClr val="ff9933"/>
                </a:solidFill>
                <a:latin typeface="Courier New"/>
              </a:rPr>
              <a:t>threadIdx.x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] = a[</a:t>
            </a:r>
            <a:r>
              <a:rPr b="1" lang="en-GB">
                <a:solidFill>
                  <a:srgbClr val="ff9933"/>
                </a:solidFill>
                <a:latin typeface="Courier New"/>
              </a:rPr>
              <a:t>threadIdx.x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] + b[</a:t>
            </a:r>
            <a:r>
              <a:rPr b="1" lang="en-GB">
                <a:solidFill>
                  <a:srgbClr val="ff9933"/>
                </a:solidFill>
                <a:latin typeface="Courier New"/>
              </a:rPr>
              <a:t>threadIdx.x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];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478" name="TextShape 5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502" dur="indefinite" restart="never" nodeType="tmRoot">
          <p:childTnLst>
            <p:seq>
              <p:cTn id="503" dur="indefinite" nodeType="mainSeq">
                <p:childTnLst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8" dur="500"/>
                                        <p:tgtEl>
                                          <p:spTgt spid="476">
                                            <p:txEl>
                                              <p:pRg st="2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3" dur="500"/>
                                        <p:tgtEl>
                                          <p:spTgt spid="476">
                                            <p:txEl>
                                              <p:pRg st="44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6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Using Threads: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480" name="CustomShape 2"/>
          <p:cNvSpPr/>
          <p:nvPr/>
        </p:nvSpPr>
        <p:spPr>
          <a:xfrm>
            <a:off x="0" y="1337760"/>
            <a:ext cx="9143640" cy="5196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#define N 512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8aad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main(void)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*a, *b, *c;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host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*d_a, *d_b, *d_c;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8aad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size = N *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sizeof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4f81bd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</a:t>
            </a:r>
            <a:r>
              <a:rPr b="1" lang="en-GB" sz="1600">
                <a:solidFill>
                  <a:srgbClr val="4f81bd"/>
                </a:solidFill>
                <a:latin typeface="Courier New"/>
              </a:rPr>
              <a:t>Alloc space for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**)&amp;d_a,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**)&amp;d_b,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**)&amp;d_c,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4f81bd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Alloc space for host copies of a, b, c and setup input values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a = (int *)malloc(size); random_ints(a, N);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b = (int *)malloc(size); random_ints(b, N);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 = (int *)malloc(size);</a:t>
            </a:r>
            <a:endParaRPr/>
          </a:p>
        </p:txBody>
      </p:sp>
      <p:sp>
        <p:nvSpPr>
          <p:cNvPr id="481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Using Threads: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483" name="CustomShape 2"/>
          <p:cNvSpPr/>
          <p:nvPr/>
        </p:nvSpPr>
        <p:spPr>
          <a:xfrm>
            <a:off x="0" y="1387800"/>
            <a:ext cx="9143640" cy="51462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GB" sz="1600">
                <a:solidFill>
                  <a:srgbClr val="ffffff"/>
                </a:solidFill>
                <a:latin typeface="Courier New"/>
              </a:rPr>
              <a:t> 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Copy inputs to device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cudaMemcpy(d_a, a, size, cudaMemcpyHostToDevice);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cudaMemcpy(d_b, b, size, cudaMemcpyHostToDevice);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Launch add() kernel on GPU with N </a:t>
            </a:r>
            <a:r>
              <a:rPr b="1" i="1" lang="en-GB" sz="1600">
                <a:solidFill>
                  <a:srgbClr val="ff9933"/>
                </a:solidFill>
                <a:latin typeface="Courier New"/>
              </a:rPr>
              <a:t>threads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add&lt;&lt;&lt;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1,N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&gt;&gt;&gt;(d_a, d_b, d_c);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808080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Copy result back to host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cudaMemcpy(c, d_c, size, cudaMemcpyDeviceToHost);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808080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Cleanup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free(a); free(b); free(c);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cudaFree(d_a); cudaFree(d_b); cudaFree(d_c);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return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0;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484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ransition spd="slow">
    <p:push dir="d"/>
  </p:transition>
  <p:timing>
    <p:tnLst>
      <p:par>
        <p:cTn id="517" dur="indefinite" restart="never" nodeType="tmRoot">
          <p:childTnLst>
            <p:seq>
              <p:cTn id="518" dur="indefinite" nodeType="mainSeq">
                <p:childTnLst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206640" y="4406760"/>
            <a:ext cx="5940360" cy="1310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73b900"/>
                </a:solidFill>
                <a:latin typeface="Arial"/>
              </a:rPr>
              <a:t>Combining Threads</a:t>
            </a:r>
            <a:r>
              <a:rPr b="1" lang="en-GB" sz="4000">
                <a:solidFill>
                  <a:srgbClr val="73b900"/>
                </a:solidFill>
                <a:latin typeface="Arial"/>
              </a:rPr>
              <a:t>
</a:t>
            </a:r>
            <a:r>
              <a:rPr b="1" lang="en-GB" sz="4000">
                <a:solidFill>
                  <a:srgbClr val="73b900"/>
                </a:solidFill>
                <a:latin typeface="Arial"/>
              </a:rPr>
              <a:t>And Blocks</a:t>
            </a:r>
            <a:endParaRPr/>
          </a:p>
        </p:txBody>
      </p:sp>
      <p:sp>
        <p:nvSpPr>
          <p:cNvPr id="486" name="Line 2"/>
          <p:cNvSpPr/>
          <p:nvPr/>
        </p:nvSpPr>
        <p:spPr>
          <a:xfrm>
            <a:off x="6444000" y="1512720"/>
            <a:ext cx="2880" cy="351468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87" name="Line 3"/>
          <p:cNvSpPr/>
          <p:nvPr/>
        </p:nvSpPr>
        <p:spPr>
          <a:xfrm>
            <a:off x="6446880" y="14961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88" name="Line 4"/>
          <p:cNvSpPr/>
          <p:nvPr/>
        </p:nvSpPr>
        <p:spPr>
          <a:xfrm>
            <a:off x="4421880" y="1688760"/>
            <a:ext cx="202500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489" name="CustomShape 5"/>
          <p:cNvSpPr/>
          <p:nvPr/>
        </p:nvSpPr>
        <p:spPr>
          <a:xfrm>
            <a:off x="6784920" y="129636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Heterogeneous Computing</a:t>
            </a:r>
            <a:r>
              <a:rPr lang="en-GB" sz="900">
                <a:solidFill>
                  <a:srgbClr val="ffffff"/>
                </a:solidFill>
                <a:latin typeface="Trebuchet MS"/>
                <a:ea typeface="MS PGothic"/>
              </a:rPr>
              <a:t> </a:t>
            </a:r>
            <a:endParaRPr/>
          </a:p>
        </p:txBody>
      </p:sp>
      <p:sp>
        <p:nvSpPr>
          <p:cNvPr id="490" name="CustomShape 6"/>
          <p:cNvSpPr/>
          <p:nvPr/>
        </p:nvSpPr>
        <p:spPr>
          <a:xfrm>
            <a:off x="6784920" y="173772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Blocks</a:t>
            </a:r>
            <a:endParaRPr/>
          </a:p>
        </p:txBody>
      </p:sp>
      <p:sp>
        <p:nvSpPr>
          <p:cNvPr id="491" name="CustomShape 7"/>
          <p:cNvSpPr/>
          <p:nvPr/>
        </p:nvSpPr>
        <p:spPr>
          <a:xfrm>
            <a:off x="6784920" y="217908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Threads</a:t>
            </a:r>
            <a:endParaRPr/>
          </a:p>
        </p:txBody>
      </p:sp>
      <p:sp>
        <p:nvSpPr>
          <p:cNvPr id="492" name="CustomShape 8"/>
          <p:cNvSpPr/>
          <p:nvPr/>
        </p:nvSpPr>
        <p:spPr>
          <a:xfrm>
            <a:off x="6784920" y="2620440"/>
            <a:ext cx="2242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Indexing</a:t>
            </a:r>
            <a:endParaRPr/>
          </a:p>
        </p:txBody>
      </p:sp>
      <p:sp>
        <p:nvSpPr>
          <p:cNvPr id="493" name="CustomShape 9"/>
          <p:cNvSpPr/>
          <p:nvPr/>
        </p:nvSpPr>
        <p:spPr>
          <a:xfrm>
            <a:off x="6784920" y="306216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Shared memory</a:t>
            </a:r>
            <a:endParaRPr/>
          </a:p>
        </p:txBody>
      </p:sp>
      <p:sp>
        <p:nvSpPr>
          <p:cNvPr id="494" name="CustomShape 10"/>
          <p:cNvSpPr/>
          <p:nvPr/>
        </p:nvSpPr>
        <p:spPr>
          <a:xfrm>
            <a:off x="6784920" y="350352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__syncthreads()</a:t>
            </a:r>
            <a:endParaRPr/>
          </a:p>
        </p:txBody>
      </p:sp>
      <p:sp>
        <p:nvSpPr>
          <p:cNvPr id="495" name="CustomShape 11"/>
          <p:cNvSpPr/>
          <p:nvPr/>
        </p:nvSpPr>
        <p:spPr>
          <a:xfrm>
            <a:off x="6784920" y="394488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Asynchronous operation</a:t>
            </a:r>
            <a:endParaRPr/>
          </a:p>
        </p:txBody>
      </p:sp>
      <p:sp>
        <p:nvSpPr>
          <p:cNvPr id="496" name="CustomShape 12"/>
          <p:cNvSpPr/>
          <p:nvPr/>
        </p:nvSpPr>
        <p:spPr>
          <a:xfrm>
            <a:off x="6784920" y="438624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Handling errors</a:t>
            </a:r>
            <a:endParaRPr/>
          </a:p>
        </p:txBody>
      </p:sp>
      <p:sp>
        <p:nvSpPr>
          <p:cNvPr id="497" name="CustomShape 13"/>
          <p:cNvSpPr/>
          <p:nvPr/>
        </p:nvSpPr>
        <p:spPr>
          <a:xfrm>
            <a:off x="6784920" y="482760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Managing devices</a:t>
            </a:r>
            <a:endParaRPr/>
          </a:p>
        </p:txBody>
      </p:sp>
      <p:sp>
        <p:nvSpPr>
          <p:cNvPr id="498" name="CustomShape 14"/>
          <p:cNvSpPr/>
          <p:nvPr/>
        </p:nvSpPr>
        <p:spPr>
          <a:xfrm>
            <a:off x="4130280" y="1231560"/>
            <a:ext cx="21150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455700"/>
                </a:solidFill>
                <a:latin typeface="Trebuchet MS"/>
              </a:rPr>
              <a:t>CONCEPTS</a:t>
            </a:r>
            <a:endParaRPr/>
          </a:p>
        </p:txBody>
      </p:sp>
      <p:sp>
        <p:nvSpPr>
          <p:cNvPr id="499" name="Line 15"/>
          <p:cNvSpPr/>
          <p:nvPr/>
        </p:nvSpPr>
        <p:spPr>
          <a:xfrm>
            <a:off x="6445800" y="23788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0" name="Line 16"/>
          <p:cNvSpPr/>
          <p:nvPr/>
        </p:nvSpPr>
        <p:spPr>
          <a:xfrm>
            <a:off x="6446880" y="19526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1" name="Line 17"/>
          <p:cNvSpPr/>
          <p:nvPr/>
        </p:nvSpPr>
        <p:spPr>
          <a:xfrm>
            <a:off x="6445800" y="28206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2" name="Line 18"/>
          <p:cNvSpPr/>
          <p:nvPr/>
        </p:nvSpPr>
        <p:spPr>
          <a:xfrm>
            <a:off x="6446880" y="32619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3" name="Line 19"/>
          <p:cNvSpPr/>
          <p:nvPr/>
        </p:nvSpPr>
        <p:spPr>
          <a:xfrm>
            <a:off x="6446880" y="370332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4" name="Line 20"/>
          <p:cNvSpPr/>
          <p:nvPr/>
        </p:nvSpPr>
        <p:spPr>
          <a:xfrm>
            <a:off x="6446880" y="41446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5" name="Line 21"/>
          <p:cNvSpPr/>
          <p:nvPr/>
        </p:nvSpPr>
        <p:spPr>
          <a:xfrm>
            <a:off x="6446880" y="45860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6" name="Line 22"/>
          <p:cNvSpPr/>
          <p:nvPr/>
        </p:nvSpPr>
        <p:spPr>
          <a:xfrm>
            <a:off x="6446880" y="50274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507" name="TextShape 2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Combining Blocks and Threads</a:t>
            </a:r>
            <a:endParaRPr/>
          </a:p>
        </p:txBody>
      </p:sp>
      <p:sp>
        <p:nvSpPr>
          <p:cNvPr id="5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We’ve seen parallel vector addition using: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Many blocks with one thread each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One block with many threads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Let’s adapt vector addition to use both blocks and threads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Why? We’ll come to that…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First let’s discuss data indexing…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10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524" dur="indefinite" restart="never" nodeType="tmRoot">
          <p:childTnLst>
            <p:seq>
              <p:cTn id="525" dur="indefinite" nodeType="mainSeq">
                <p:childTnLst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05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0" dur="500"/>
                                        <p:tgtEl>
                                          <p:spTgt spid="509">
                                            <p:txEl>
                                              <p:pRg st="105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65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5" dur="500"/>
                                        <p:tgtEl>
                                          <p:spTgt spid="509">
                                            <p:txEl>
                                              <p:pRg st="165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91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8" dur="500"/>
                                        <p:tgtEl>
                                          <p:spTgt spid="509">
                                            <p:txEl>
                                              <p:pRg st="191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 rot="16200000">
            <a:off x="1114200" y="3814200"/>
            <a:ext cx="479520" cy="224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 vert="vert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12" name="CustomShape 2"/>
          <p:cNvSpPr/>
          <p:nvPr/>
        </p:nvSpPr>
        <p:spPr>
          <a:xfrm>
            <a:off x="146664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13" name="CustomShape 3"/>
          <p:cNvSpPr/>
          <p:nvPr/>
        </p:nvSpPr>
        <p:spPr>
          <a:xfrm flipH="1" rot="16200000">
            <a:off x="8090280" y="3813840"/>
            <a:ext cx="479520" cy="224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14" name="CustomShape 4"/>
          <p:cNvSpPr/>
          <p:nvPr/>
        </p:nvSpPr>
        <p:spPr>
          <a:xfrm>
            <a:off x="169164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15" name="CustomShape 5"/>
          <p:cNvSpPr/>
          <p:nvPr/>
        </p:nvSpPr>
        <p:spPr>
          <a:xfrm>
            <a:off x="191664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16" name="CustomShape 6"/>
          <p:cNvSpPr/>
          <p:nvPr/>
        </p:nvSpPr>
        <p:spPr>
          <a:xfrm>
            <a:off x="214164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17" name="CustomShape 7"/>
          <p:cNvSpPr/>
          <p:nvPr/>
        </p:nvSpPr>
        <p:spPr>
          <a:xfrm>
            <a:off x="236664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18" name="CustomShape 8"/>
          <p:cNvSpPr/>
          <p:nvPr/>
        </p:nvSpPr>
        <p:spPr>
          <a:xfrm>
            <a:off x="259164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19" name="CustomShape 9"/>
          <p:cNvSpPr/>
          <p:nvPr/>
        </p:nvSpPr>
        <p:spPr>
          <a:xfrm>
            <a:off x="281664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ff9933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20" name="CustomShape 10"/>
          <p:cNvSpPr/>
          <p:nvPr/>
        </p:nvSpPr>
        <p:spPr>
          <a:xfrm>
            <a:off x="3042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21" name="CustomShape 11"/>
          <p:cNvSpPr/>
          <p:nvPr/>
        </p:nvSpPr>
        <p:spPr>
          <a:xfrm>
            <a:off x="3267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22" name="CustomShape 12"/>
          <p:cNvSpPr/>
          <p:nvPr/>
        </p:nvSpPr>
        <p:spPr>
          <a:xfrm>
            <a:off x="3492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23" name="CustomShape 13"/>
          <p:cNvSpPr/>
          <p:nvPr/>
        </p:nvSpPr>
        <p:spPr>
          <a:xfrm>
            <a:off x="3717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24" name="CustomShape 14"/>
          <p:cNvSpPr/>
          <p:nvPr/>
        </p:nvSpPr>
        <p:spPr>
          <a:xfrm>
            <a:off x="3942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25" name="CustomShape 15"/>
          <p:cNvSpPr/>
          <p:nvPr/>
        </p:nvSpPr>
        <p:spPr>
          <a:xfrm>
            <a:off x="4167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26" name="CustomShape 16"/>
          <p:cNvSpPr/>
          <p:nvPr/>
        </p:nvSpPr>
        <p:spPr>
          <a:xfrm>
            <a:off x="4392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27" name="CustomShape 17"/>
          <p:cNvSpPr/>
          <p:nvPr/>
        </p:nvSpPr>
        <p:spPr>
          <a:xfrm>
            <a:off x="4617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63c8c8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28" name="CustomShape 18"/>
          <p:cNvSpPr/>
          <p:nvPr/>
        </p:nvSpPr>
        <p:spPr>
          <a:xfrm>
            <a:off x="4842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29" name="CustomShape 19"/>
          <p:cNvSpPr/>
          <p:nvPr/>
        </p:nvSpPr>
        <p:spPr>
          <a:xfrm>
            <a:off x="5067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30" name="CustomShape 20"/>
          <p:cNvSpPr/>
          <p:nvPr/>
        </p:nvSpPr>
        <p:spPr>
          <a:xfrm>
            <a:off x="5292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31" name="CustomShape 21"/>
          <p:cNvSpPr/>
          <p:nvPr/>
        </p:nvSpPr>
        <p:spPr>
          <a:xfrm>
            <a:off x="5517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32" name="CustomShape 22"/>
          <p:cNvSpPr/>
          <p:nvPr/>
        </p:nvSpPr>
        <p:spPr>
          <a:xfrm>
            <a:off x="5742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33" name="CustomShape 23"/>
          <p:cNvSpPr/>
          <p:nvPr/>
        </p:nvSpPr>
        <p:spPr>
          <a:xfrm>
            <a:off x="596700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34" name="CustomShape 24"/>
          <p:cNvSpPr/>
          <p:nvPr/>
        </p:nvSpPr>
        <p:spPr>
          <a:xfrm>
            <a:off x="6192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35" name="CustomShape 25"/>
          <p:cNvSpPr/>
          <p:nvPr/>
        </p:nvSpPr>
        <p:spPr>
          <a:xfrm>
            <a:off x="6417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7030a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36" name="CustomShape 26"/>
          <p:cNvSpPr/>
          <p:nvPr/>
        </p:nvSpPr>
        <p:spPr>
          <a:xfrm>
            <a:off x="6642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37" name="CustomShape 27"/>
          <p:cNvSpPr/>
          <p:nvPr/>
        </p:nvSpPr>
        <p:spPr>
          <a:xfrm>
            <a:off x="6867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38" name="CustomShape 28"/>
          <p:cNvSpPr/>
          <p:nvPr/>
        </p:nvSpPr>
        <p:spPr>
          <a:xfrm>
            <a:off x="7092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39" name="CustomShape 29"/>
          <p:cNvSpPr/>
          <p:nvPr/>
        </p:nvSpPr>
        <p:spPr>
          <a:xfrm>
            <a:off x="7317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40" name="CustomShape 30"/>
          <p:cNvSpPr/>
          <p:nvPr/>
        </p:nvSpPr>
        <p:spPr>
          <a:xfrm>
            <a:off x="7542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41" name="CustomShape 31"/>
          <p:cNvSpPr/>
          <p:nvPr/>
        </p:nvSpPr>
        <p:spPr>
          <a:xfrm>
            <a:off x="7767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42" name="CustomShape 32"/>
          <p:cNvSpPr/>
          <p:nvPr/>
        </p:nvSpPr>
        <p:spPr>
          <a:xfrm>
            <a:off x="7992360" y="368640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43" name="TextShape 3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Indexing Arrays with Blocks and Threads</a:t>
            </a:r>
            <a:endParaRPr/>
          </a:p>
        </p:txBody>
      </p:sp>
      <p:sp>
        <p:nvSpPr>
          <p:cNvPr id="544" name="TextShape 34"/>
          <p:cNvSpPr txBox="1"/>
          <p:nvPr/>
        </p:nvSpPr>
        <p:spPr>
          <a:xfrm>
            <a:off x="566640" y="4879080"/>
            <a:ext cx="8368560" cy="1437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With M threads/block a unique index for each thread is given by: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8aad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index = threadIdx.x + blockIdx.x * M;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45" name="TextShape 35"/>
          <p:cNvSpPr txBox="1"/>
          <p:nvPr/>
        </p:nvSpPr>
        <p:spPr>
          <a:xfrm>
            <a:off x="611640" y="1885320"/>
            <a:ext cx="8442000" cy="230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No longer as simple as using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b="1" lang="en-US" sz="2800">
                <a:solidFill>
                  <a:srgbClr val="f79646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and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threadIdx.x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Consider indexing an array with one element per thread (8 threads/block)</a:t>
            </a:r>
            <a:endParaRPr/>
          </a:p>
        </p:txBody>
      </p:sp>
      <p:sp>
        <p:nvSpPr>
          <p:cNvPr id="546" name="CustomShape 36"/>
          <p:cNvSpPr/>
          <p:nvPr/>
        </p:nvSpPr>
        <p:spPr>
          <a:xfrm>
            <a:off x="1241640" y="3317040"/>
            <a:ext cx="180000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threadIdx.x</a:t>
            </a:r>
            <a:endParaRPr/>
          </a:p>
        </p:txBody>
      </p:sp>
      <p:sp>
        <p:nvSpPr>
          <p:cNvPr id="547" name="CustomShape 37"/>
          <p:cNvSpPr/>
          <p:nvPr/>
        </p:nvSpPr>
        <p:spPr>
          <a:xfrm>
            <a:off x="3042000" y="3310200"/>
            <a:ext cx="180000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63c8c8"/>
                </a:solidFill>
                <a:latin typeface="Courier New"/>
              </a:rPr>
              <a:t>threadIdx.x</a:t>
            </a:r>
            <a:endParaRPr/>
          </a:p>
        </p:txBody>
      </p:sp>
      <p:sp>
        <p:nvSpPr>
          <p:cNvPr id="548" name="CustomShape 38"/>
          <p:cNvSpPr/>
          <p:nvPr/>
        </p:nvSpPr>
        <p:spPr>
          <a:xfrm>
            <a:off x="4842000" y="3317040"/>
            <a:ext cx="180000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7030a0"/>
                </a:solidFill>
                <a:latin typeface="Courier New"/>
              </a:rPr>
              <a:t>threadIdx.x</a:t>
            </a:r>
            <a:endParaRPr/>
          </a:p>
        </p:txBody>
      </p:sp>
      <p:sp>
        <p:nvSpPr>
          <p:cNvPr id="549" name="CustomShape 39"/>
          <p:cNvSpPr/>
          <p:nvPr/>
        </p:nvSpPr>
        <p:spPr>
          <a:xfrm>
            <a:off x="6642360" y="3310200"/>
            <a:ext cx="180000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c00000"/>
                </a:solidFill>
                <a:latin typeface="Courier New"/>
              </a:rPr>
              <a:t>threadIdx.x</a:t>
            </a:r>
            <a:endParaRPr/>
          </a:p>
        </p:txBody>
      </p:sp>
      <p:sp>
        <p:nvSpPr>
          <p:cNvPr id="550" name="CustomShape 40"/>
          <p:cNvSpPr/>
          <p:nvPr/>
        </p:nvSpPr>
        <p:spPr>
          <a:xfrm rot="16200000">
            <a:off x="2029320" y="3399480"/>
            <a:ext cx="224640" cy="1800000"/>
          </a:xfrm>
          <a:prstGeom prst="leftBrace">
            <a:avLst>
              <a:gd name="adj1" fmla="val 39890"/>
              <a:gd name="adj2" fmla="val 50000"/>
            </a:avLst>
          </a:prstGeom>
          <a:noFill/>
          <a:ln w="9360">
            <a:solidFill>
              <a:srgbClr val="ff9933"/>
            </a:solidFill>
            <a:round/>
          </a:ln>
        </p:spPr>
      </p:sp>
      <p:sp>
        <p:nvSpPr>
          <p:cNvPr id="551" name="CustomShape 41"/>
          <p:cNvSpPr/>
          <p:nvPr/>
        </p:nvSpPr>
        <p:spPr>
          <a:xfrm rot="16200000">
            <a:off x="3829680" y="3399480"/>
            <a:ext cx="224640" cy="1800000"/>
          </a:xfrm>
          <a:prstGeom prst="leftBrace">
            <a:avLst>
              <a:gd name="adj1" fmla="val 39890"/>
              <a:gd name="adj2" fmla="val 50000"/>
            </a:avLst>
          </a:prstGeom>
          <a:noFill/>
          <a:ln w="9360">
            <a:solidFill>
              <a:srgbClr val="63c8c8"/>
            </a:solidFill>
            <a:round/>
          </a:ln>
        </p:spPr>
      </p:sp>
      <p:sp>
        <p:nvSpPr>
          <p:cNvPr id="552" name="CustomShape 42"/>
          <p:cNvSpPr/>
          <p:nvPr/>
        </p:nvSpPr>
        <p:spPr>
          <a:xfrm rot="16200000">
            <a:off x="5629680" y="3399480"/>
            <a:ext cx="224640" cy="1800000"/>
          </a:xfrm>
          <a:prstGeom prst="leftBrace">
            <a:avLst>
              <a:gd name="adj1" fmla="val 39890"/>
              <a:gd name="adj2" fmla="val 50000"/>
            </a:avLst>
          </a:prstGeom>
          <a:noFill/>
          <a:ln w="9360">
            <a:solidFill>
              <a:srgbClr val="7030a0"/>
            </a:solidFill>
            <a:round/>
          </a:ln>
        </p:spPr>
      </p:sp>
      <p:sp>
        <p:nvSpPr>
          <p:cNvPr id="553" name="CustomShape 43"/>
          <p:cNvSpPr/>
          <p:nvPr/>
        </p:nvSpPr>
        <p:spPr>
          <a:xfrm rot="16200000">
            <a:off x="7430040" y="3399480"/>
            <a:ext cx="224640" cy="1800000"/>
          </a:xfrm>
          <a:prstGeom prst="leftBrace">
            <a:avLst>
              <a:gd name="adj1" fmla="val 39890"/>
              <a:gd name="adj2" fmla="val 50000"/>
            </a:avLst>
          </a:prstGeom>
          <a:noFill/>
          <a:ln w="9360">
            <a:solidFill>
              <a:srgbClr val="c00000"/>
            </a:solidFill>
            <a:round/>
          </a:ln>
        </p:spPr>
      </p:sp>
      <p:sp>
        <p:nvSpPr>
          <p:cNvPr id="554" name="CustomShape 44"/>
          <p:cNvSpPr/>
          <p:nvPr/>
        </p:nvSpPr>
        <p:spPr>
          <a:xfrm>
            <a:off x="1241640" y="4516200"/>
            <a:ext cx="180000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400">
                <a:solidFill>
                  <a:srgbClr val="ff9933"/>
                </a:solidFill>
                <a:latin typeface="Courier New"/>
              </a:rPr>
              <a:t>blockIdx.x = 0</a:t>
            </a:r>
            <a:endParaRPr/>
          </a:p>
        </p:txBody>
      </p:sp>
      <p:sp>
        <p:nvSpPr>
          <p:cNvPr id="555" name="CustomShape 45"/>
          <p:cNvSpPr/>
          <p:nvPr/>
        </p:nvSpPr>
        <p:spPr>
          <a:xfrm>
            <a:off x="3042000" y="4516200"/>
            <a:ext cx="180000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400">
                <a:solidFill>
                  <a:srgbClr val="63c8c8"/>
                </a:solidFill>
                <a:latin typeface="Courier New"/>
              </a:rPr>
              <a:t>blockIdx.x = 1</a:t>
            </a:r>
            <a:endParaRPr/>
          </a:p>
        </p:txBody>
      </p:sp>
      <p:sp>
        <p:nvSpPr>
          <p:cNvPr id="556" name="CustomShape 46"/>
          <p:cNvSpPr/>
          <p:nvPr/>
        </p:nvSpPr>
        <p:spPr>
          <a:xfrm>
            <a:off x="4842000" y="4516200"/>
            <a:ext cx="180000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400">
                <a:solidFill>
                  <a:srgbClr val="7030a0"/>
                </a:solidFill>
                <a:latin typeface="Courier New"/>
              </a:rPr>
              <a:t>blockIdx.x = 2</a:t>
            </a:r>
            <a:endParaRPr/>
          </a:p>
        </p:txBody>
      </p:sp>
      <p:sp>
        <p:nvSpPr>
          <p:cNvPr id="557" name="CustomShape 47"/>
          <p:cNvSpPr/>
          <p:nvPr/>
        </p:nvSpPr>
        <p:spPr>
          <a:xfrm>
            <a:off x="6642360" y="4516200"/>
            <a:ext cx="180000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400">
                <a:solidFill>
                  <a:srgbClr val="c00000"/>
                </a:solidFill>
                <a:latin typeface="Courier New"/>
              </a:rPr>
              <a:t>blockIdx.x = 3</a:t>
            </a:r>
            <a:endParaRPr/>
          </a:p>
        </p:txBody>
      </p:sp>
      <p:sp>
        <p:nvSpPr>
          <p:cNvPr id="558" name="TextShape 48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539" dur="indefinite" restart="never" nodeType="tmRoot">
          <p:childTnLst>
            <p:seq>
              <p:cTn id="540" dur="indefinite" nodeType="mainSeq">
                <p:childTnLst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5" dur="500"/>
                                        <p:tgtEl>
                                          <p:spTgt spid="544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6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8" dur="500"/>
                                        <p:tgtEl>
                                          <p:spTgt spid="544">
                                            <p:txEl>
                                              <p:pRg st="65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Prerequisites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You (probably) need experience with C or C++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You don’t need GPU experience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You don’t need parallel programming experience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You don’t need graphics experience</a:t>
            </a:r>
            <a:endParaRPr/>
          </a:p>
        </p:txBody>
      </p:sp>
      <p:sp>
        <p:nvSpPr>
          <p:cNvPr id="204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203">
                                            <p:txEl>
                                              <p:pRg st="46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203">
                                            <p:txEl>
                                              <p:pRg st="77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25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203">
                                            <p:txEl>
                                              <p:pRg st="125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Indexing Arrays: Example</a:t>
            </a:r>
            <a:endParaRPr/>
          </a:p>
        </p:txBody>
      </p:sp>
      <p:sp>
        <p:nvSpPr>
          <p:cNvPr id="5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Which thread will operate on the red element?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61" name="CustomShape 3"/>
          <p:cNvSpPr/>
          <p:nvPr/>
        </p:nvSpPr>
        <p:spPr>
          <a:xfrm>
            <a:off x="386640" y="5411520"/>
            <a:ext cx="8368560" cy="143748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GB" sz="2000">
                <a:solidFill>
                  <a:srgbClr val="8aad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20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index = threadIdx.x + blockIdx.x * M;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         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=      5      +     2      * 8;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0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          </a:t>
            </a:r>
            <a:r>
              <a:rPr b="1" lang="en-GB" sz="2000">
                <a:solidFill>
                  <a:srgbClr val="000000"/>
                </a:solidFill>
                <a:latin typeface="Courier New"/>
              </a:rPr>
              <a:t>= 21;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62" name="CustomShape 4"/>
          <p:cNvSpPr/>
          <p:nvPr/>
        </p:nvSpPr>
        <p:spPr>
          <a:xfrm rot="16200000">
            <a:off x="844200" y="4173840"/>
            <a:ext cx="479520" cy="224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 vert="vert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63" name="CustomShape 5"/>
          <p:cNvSpPr/>
          <p:nvPr/>
        </p:nvSpPr>
        <p:spPr>
          <a:xfrm>
            <a:off x="1196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64" name="CustomShape 6"/>
          <p:cNvSpPr/>
          <p:nvPr/>
        </p:nvSpPr>
        <p:spPr>
          <a:xfrm flipH="1" rot="16200000">
            <a:off x="7820280" y="4173480"/>
            <a:ext cx="479520" cy="224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65" name="CustomShape 7"/>
          <p:cNvSpPr/>
          <p:nvPr/>
        </p:nvSpPr>
        <p:spPr>
          <a:xfrm>
            <a:off x="1421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66" name="CustomShape 8"/>
          <p:cNvSpPr/>
          <p:nvPr/>
        </p:nvSpPr>
        <p:spPr>
          <a:xfrm>
            <a:off x="1646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67" name="CustomShape 9"/>
          <p:cNvSpPr/>
          <p:nvPr/>
        </p:nvSpPr>
        <p:spPr>
          <a:xfrm>
            <a:off x="1871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68" name="CustomShape 10"/>
          <p:cNvSpPr/>
          <p:nvPr/>
        </p:nvSpPr>
        <p:spPr>
          <a:xfrm>
            <a:off x="2096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69" name="CustomShape 11"/>
          <p:cNvSpPr/>
          <p:nvPr/>
        </p:nvSpPr>
        <p:spPr>
          <a:xfrm>
            <a:off x="2321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70" name="CustomShape 12"/>
          <p:cNvSpPr/>
          <p:nvPr/>
        </p:nvSpPr>
        <p:spPr>
          <a:xfrm>
            <a:off x="2546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9933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71" name="CustomShape 13"/>
          <p:cNvSpPr/>
          <p:nvPr/>
        </p:nvSpPr>
        <p:spPr>
          <a:xfrm>
            <a:off x="277164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72" name="CustomShape 14"/>
          <p:cNvSpPr/>
          <p:nvPr/>
        </p:nvSpPr>
        <p:spPr>
          <a:xfrm>
            <a:off x="2997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73" name="CustomShape 15"/>
          <p:cNvSpPr/>
          <p:nvPr/>
        </p:nvSpPr>
        <p:spPr>
          <a:xfrm>
            <a:off x="3222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74" name="CustomShape 16"/>
          <p:cNvSpPr/>
          <p:nvPr/>
        </p:nvSpPr>
        <p:spPr>
          <a:xfrm>
            <a:off x="3447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75" name="CustomShape 17"/>
          <p:cNvSpPr/>
          <p:nvPr/>
        </p:nvSpPr>
        <p:spPr>
          <a:xfrm>
            <a:off x="3672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76" name="CustomShape 18"/>
          <p:cNvSpPr/>
          <p:nvPr/>
        </p:nvSpPr>
        <p:spPr>
          <a:xfrm>
            <a:off x="3897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77" name="CustomShape 19"/>
          <p:cNvSpPr/>
          <p:nvPr/>
        </p:nvSpPr>
        <p:spPr>
          <a:xfrm>
            <a:off x="4122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78" name="CustomShape 20"/>
          <p:cNvSpPr/>
          <p:nvPr/>
        </p:nvSpPr>
        <p:spPr>
          <a:xfrm>
            <a:off x="4347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63c8c8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79" name="CustomShape 21"/>
          <p:cNvSpPr/>
          <p:nvPr/>
        </p:nvSpPr>
        <p:spPr>
          <a:xfrm>
            <a:off x="4572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7030a0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80" name="CustomShape 22"/>
          <p:cNvSpPr/>
          <p:nvPr/>
        </p:nvSpPr>
        <p:spPr>
          <a:xfrm>
            <a:off x="4797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7030a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81" name="CustomShape 23"/>
          <p:cNvSpPr/>
          <p:nvPr/>
        </p:nvSpPr>
        <p:spPr>
          <a:xfrm>
            <a:off x="5022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7030a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82" name="CustomShape 24"/>
          <p:cNvSpPr/>
          <p:nvPr/>
        </p:nvSpPr>
        <p:spPr>
          <a:xfrm>
            <a:off x="5247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7030a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83" name="CustomShape 25"/>
          <p:cNvSpPr/>
          <p:nvPr/>
        </p:nvSpPr>
        <p:spPr>
          <a:xfrm>
            <a:off x="5472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7030a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84" name="CustomShape 26"/>
          <p:cNvSpPr/>
          <p:nvPr/>
        </p:nvSpPr>
        <p:spPr>
          <a:xfrm>
            <a:off x="5697000" y="4046040"/>
            <a:ext cx="224640" cy="479520"/>
          </a:xfrm>
          <a:prstGeom prst="rect">
            <a:avLst/>
          </a:prstGeom>
          <a:solidFill>
            <a:srgbClr val="c00000"/>
          </a:solidFill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ffffff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85" name="CustomShape 27"/>
          <p:cNvSpPr/>
          <p:nvPr/>
        </p:nvSpPr>
        <p:spPr>
          <a:xfrm>
            <a:off x="5922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7030a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86" name="CustomShape 28"/>
          <p:cNvSpPr/>
          <p:nvPr/>
        </p:nvSpPr>
        <p:spPr>
          <a:xfrm>
            <a:off x="614700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7030a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587" name="CustomShape 29"/>
          <p:cNvSpPr/>
          <p:nvPr/>
        </p:nvSpPr>
        <p:spPr>
          <a:xfrm>
            <a:off x="637236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588" name="CustomShape 30"/>
          <p:cNvSpPr/>
          <p:nvPr/>
        </p:nvSpPr>
        <p:spPr>
          <a:xfrm>
            <a:off x="659736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89" name="CustomShape 31"/>
          <p:cNvSpPr/>
          <p:nvPr/>
        </p:nvSpPr>
        <p:spPr>
          <a:xfrm>
            <a:off x="682236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590" name="CustomShape 32"/>
          <p:cNvSpPr/>
          <p:nvPr/>
        </p:nvSpPr>
        <p:spPr>
          <a:xfrm>
            <a:off x="704736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591" name="CustomShape 33"/>
          <p:cNvSpPr/>
          <p:nvPr/>
        </p:nvSpPr>
        <p:spPr>
          <a:xfrm>
            <a:off x="727236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592" name="CustomShape 34"/>
          <p:cNvSpPr/>
          <p:nvPr/>
        </p:nvSpPr>
        <p:spPr>
          <a:xfrm>
            <a:off x="749736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593" name="CustomShape 35"/>
          <p:cNvSpPr/>
          <p:nvPr/>
        </p:nvSpPr>
        <p:spPr>
          <a:xfrm>
            <a:off x="7722360" y="404604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200">
                <a:solidFill>
                  <a:srgbClr val="c0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594" name="CustomShape 36"/>
          <p:cNvSpPr/>
          <p:nvPr/>
        </p:nvSpPr>
        <p:spPr>
          <a:xfrm>
            <a:off x="5022000" y="3475440"/>
            <a:ext cx="249732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7030a0"/>
                </a:solidFill>
                <a:latin typeface="Courier New"/>
              </a:rPr>
              <a:t>threadIdx.x = 5</a:t>
            </a:r>
            <a:endParaRPr/>
          </a:p>
        </p:txBody>
      </p:sp>
      <p:sp>
        <p:nvSpPr>
          <p:cNvPr id="595" name="CustomShape 37"/>
          <p:cNvSpPr/>
          <p:nvPr/>
        </p:nvSpPr>
        <p:spPr>
          <a:xfrm rot="16200000">
            <a:off x="5359680" y="3759120"/>
            <a:ext cx="224640" cy="1800000"/>
          </a:xfrm>
          <a:prstGeom prst="leftBrace">
            <a:avLst>
              <a:gd name="adj1" fmla="val 39890"/>
              <a:gd name="adj2" fmla="val 50000"/>
            </a:avLst>
          </a:prstGeom>
          <a:noFill/>
          <a:ln w="9360">
            <a:solidFill>
              <a:srgbClr val="7030a0"/>
            </a:solidFill>
            <a:round/>
          </a:ln>
        </p:spPr>
      </p:sp>
      <p:sp>
        <p:nvSpPr>
          <p:cNvPr id="596" name="CustomShape 38"/>
          <p:cNvSpPr/>
          <p:nvPr/>
        </p:nvSpPr>
        <p:spPr>
          <a:xfrm>
            <a:off x="4347000" y="4717800"/>
            <a:ext cx="225000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>
                <a:solidFill>
                  <a:srgbClr val="7030a0"/>
                </a:solidFill>
                <a:latin typeface="Courier New"/>
              </a:rPr>
              <a:t>blockIdx.x = 2</a:t>
            </a:r>
            <a:endParaRPr/>
          </a:p>
        </p:txBody>
      </p:sp>
      <p:sp>
        <p:nvSpPr>
          <p:cNvPr id="597" name="CustomShape 39"/>
          <p:cNvSpPr/>
          <p:nvPr/>
        </p:nvSpPr>
        <p:spPr>
          <a:xfrm rot="16200000">
            <a:off x="844200" y="2787480"/>
            <a:ext cx="479520" cy="224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598" name="CustomShape 40"/>
          <p:cNvSpPr/>
          <p:nvPr/>
        </p:nvSpPr>
        <p:spPr>
          <a:xfrm>
            <a:off x="1196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599" name="CustomShape 41"/>
          <p:cNvSpPr/>
          <p:nvPr/>
        </p:nvSpPr>
        <p:spPr>
          <a:xfrm flipH="1" rot="16200000">
            <a:off x="7841880" y="2764440"/>
            <a:ext cx="479520" cy="269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0" name="CustomShape 42"/>
          <p:cNvSpPr/>
          <p:nvPr/>
        </p:nvSpPr>
        <p:spPr>
          <a:xfrm>
            <a:off x="1421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1" name="CustomShape 43"/>
          <p:cNvSpPr/>
          <p:nvPr/>
        </p:nvSpPr>
        <p:spPr>
          <a:xfrm>
            <a:off x="1646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2" name="CustomShape 44"/>
          <p:cNvSpPr/>
          <p:nvPr/>
        </p:nvSpPr>
        <p:spPr>
          <a:xfrm>
            <a:off x="1871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3" name="CustomShape 45"/>
          <p:cNvSpPr/>
          <p:nvPr/>
        </p:nvSpPr>
        <p:spPr>
          <a:xfrm>
            <a:off x="2096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4" name="CustomShape 46"/>
          <p:cNvSpPr/>
          <p:nvPr/>
        </p:nvSpPr>
        <p:spPr>
          <a:xfrm>
            <a:off x="2321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5" name="CustomShape 47"/>
          <p:cNvSpPr/>
          <p:nvPr/>
        </p:nvSpPr>
        <p:spPr>
          <a:xfrm>
            <a:off x="2546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6" name="CustomShape 48"/>
          <p:cNvSpPr/>
          <p:nvPr/>
        </p:nvSpPr>
        <p:spPr>
          <a:xfrm>
            <a:off x="277164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7" name="CustomShape 49"/>
          <p:cNvSpPr/>
          <p:nvPr/>
        </p:nvSpPr>
        <p:spPr>
          <a:xfrm>
            <a:off x="2997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8" name="CustomShape 50"/>
          <p:cNvSpPr/>
          <p:nvPr/>
        </p:nvSpPr>
        <p:spPr>
          <a:xfrm>
            <a:off x="3222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09" name="CustomShape 51"/>
          <p:cNvSpPr/>
          <p:nvPr/>
        </p:nvSpPr>
        <p:spPr>
          <a:xfrm>
            <a:off x="3447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0" name="CustomShape 52"/>
          <p:cNvSpPr/>
          <p:nvPr/>
        </p:nvSpPr>
        <p:spPr>
          <a:xfrm>
            <a:off x="3672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1" name="CustomShape 53"/>
          <p:cNvSpPr/>
          <p:nvPr/>
        </p:nvSpPr>
        <p:spPr>
          <a:xfrm>
            <a:off x="3897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2" name="CustomShape 54"/>
          <p:cNvSpPr/>
          <p:nvPr/>
        </p:nvSpPr>
        <p:spPr>
          <a:xfrm>
            <a:off x="4122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3" name="CustomShape 55"/>
          <p:cNvSpPr/>
          <p:nvPr/>
        </p:nvSpPr>
        <p:spPr>
          <a:xfrm>
            <a:off x="4347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4" name="CustomShape 56"/>
          <p:cNvSpPr/>
          <p:nvPr/>
        </p:nvSpPr>
        <p:spPr>
          <a:xfrm>
            <a:off x="4572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5" name="CustomShape 57"/>
          <p:cNvSpPr/>
          <p:nvPr/>
        </p:nvSpPr>
        <p:spPr>
          <a:xfrm>
            <a:off x="4797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6" name="CustomShape 58"/>
          <p:cNvSpPr/>
          <p:nvPr/>
        </p:nvSpPr>
        <p:spPr>
          <a:xfrm>
            <a:off x="5022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7" name="CustomShape 59"/>
          <p:cNvSpPr/>
          <p:nvPr/>
        </p:nvSpPr>
        <p:spPr>
          <a:xfrm>
            <a:off x="5247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8" name="CustomShape 60"/>
          <p:cNvSpPr/>
          <p:nvPr/>
        </p:nvSpPr>
        <p:spPr>
          <a:xfrm>
            <a:off x="5472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19" name="CustomShape 61"/>
          <p:cNvSpPr/>
          <p:nvPr/>
        </p:nvSpPr>
        <p:spPr>
          <a:xfrm>
            <a:off x="5697000" y="2659680"/>
            <a:ext cx="224640" cy="479520"/>
          </a:xfrm>
          <a:prstGeom prst="rect">
            <a:avLst/>
          </a:prstGeom>
          <a:solidFill>
            <a:srgbClr val="c00000"/>
          </a:solidFill>
          <a:ln w="9360">
            <a:solidFill>
              <a:srgbClr val="86a900"/>
            </a:solidFill>
            <a:round/>
          </a:ln>
        </p:spPr>
      </p:sp>
      <p:sp>
        <p:nvSpPr>
          <p:cNvPr id="620" name="CustomShape 62"/>
          <p:cNvSpPr/>
          <p:nvPr/>
        </p:nvSpPr>
        <p:spPr>
          <a:xfrm>
            <a:off x="5922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1" name="CustomShape 63"/>
          <p:cNvSpPr/>
          <p:nvPr/>
        </p:nvSpPr>
        <p:spPr>
          <a:xfrm>
            <a:off x="614700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2" name="CustomShape 64"/>
          <p:cNvSpPr/>
          <p:nvPr/>
        </p:nvSpPr>
        <p:spPr>
          <a:xfrm>
            <a:off x="637236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3" name="CustomShape 65"/>
          <p:cNvSpPr/>
          <p:nvPr/>
        </p:nvSpPr>
        <p:spPr>
          <a:xfrm>
            <a:off x="659736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4" name="CustomShape 66"/>
          <p:cNvSpPr/>
          <p:nvPr/>
        </p:nvSpPr>
        <p:spPr>
          <a:xfrm>
            <a:off x="682236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5" name="CustomShape 67"/>
          <p:cNvSpPr/>
          <p:nvPr/>
        </p:nvSpPr>
        <p:spPr>
          <a:xfrm>
            <a:off x="704736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6" name="CustomShape 68"/>
          <p:cNvSpPr/>
          <p:nvPr/>
        </p:nvSpPr>
        <p:spPr>
          <a:xfrm>
            <a:off x="727236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7" name="CustomShape 69"/>
          <p:cNvSpPr/>
          <p:nvPr/>
        </p:nvSpPr>
        <p:spPr>
          <a:xfrm>
            <a:off x="749736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8" name="CustomShape 70"/>
          <p:cNvSpPr/>
          <p:nvPr/>
        </p:nvSpPr>
        <p:spPr>
          <a:xfrm>
            <a:off x="7722360" y="2659680"/>
            <a:ext cx="224640" cy="47952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629" name="CustomShape 71"/>
          <p:cNvSpPr/>
          <p:nvPr/>
        </p:nvSpPr>
        <p:spPr>
          <a:xfrm rot="16200000">
            <a:off x="844200" y="2787480"/>
            <a:ext cx="479520" cy="224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0" bIns="0" anchor="ctr" vert="vert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630" name="CustomShape 72"/>
          <p:cNvSpPr/>
          <p:nvPr/>
        </p:nvSpPr>
        <p:spPr>
          <a:xfrm>
            <a:off x="1196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631" name="CustomShape 73"/>
          <p:cNvSpPr/>
          <p:nvPr/>
        </p:nvSpPr>
        <p:spPr>
          <a:xfrm flipH="1" rot="16200000">
            <a:off x="7841880" y="2764440"/>
            <a:ext cx="479520" cy="269640"/>
          </a:xfrm>
          <a:prstGeom prst="round2SameRect">
            <a:avLst>
              <a:gd name="adj1" fmla="val 16667"/>
              <a:gd name="adj2" fmla="val 1764"/>
            </a:avLst>
          </a:prstGeom>
          <a:noFill/>
          <a:ln w="9360">
            <a:solidFill>
              <a:srgbClr val="77933c"/>
            </a:solidFill>
            <a:round/>
          </a:ln>
        </p:spPr>
        <p:txBody>
          <a:bodyPr lIns="90000" rIns="90000" tIns="0" bIns="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31</a:t>
            </a:r>
            <a:endParaRPr/>
          </a:p>
        </p:txBody>
      </p:sp>
      <p:sp>
        <p:nvSpPr>
          <p:cNvPr id="632" name="CustomShape 74"/>
          <p:cNvSpPr/>
          <p:nvPr/>
        </p:nvSpPr>
        <p:spPr>
          <a:xfrm>
            <a:off x="1421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633" name="CustomShape 75"/>
          <p:cNvSpPr/>
          <p:nvPr/>
        </p:nvSpPr>
        <p:spPr>
          <a:xfrm>
            <a:off x="1646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634" name="CustomShape 76"/>
          <p:cNvSpPr/>
          <p:nvPr/>
        </p:nvSpPr>
        <p:spPr>
          <a:xfrm>
            <a:off x="1871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635" name="CustomShape 77"/>
          <p:cNvSpPr/>
          <p:nvPr/>
        </p:nvSpPr>
        <p:spPr>
          <a:xfrm>
            <a:off x="2096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636" name="CustomShape 78"/>
          <p:cNvSpPr/>
          <p:nvPr/>
        </p:nvSpPr>
        <p:spPr>
          <a:xfrm>
            <a:off x="2321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637" name="CustomShape 79"/>
          <p:cNvSpPr/>
          <p:nvPr/>
        </p:nvSpPr>
        <p:spPr>
          <a:xfrm>
            <a:off x="2546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638" name="CustomShape 80"/>
          <p:cNvSpPr/>
          <p:nvPr/>
        </p:nvSpPr>
        <p:spPr>
          <a:xfrm>
            <a:off x="277164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8</a:t>
            </a:r>
            <a:endParaRPr/>
          </a:p>
        </p:txBody>
      </p:sp>
      <p:sp>
        <p:nvSpPr>
          <p:cNvPr id="639" name="CustomShape 81"/>
          <p:cNvSpPr/>
          <p:nvPr/>
        </p:nvSpPr>
        <p:spPr>
          <a:xfrm>
            <a:off x="2997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9</a:t>
            </a:r>
            <a:endParaRPr/>
          </a:p>
        </p:txBody>
      </p:sp>
      <p:sp>
        <p:nvSpPr>
          <p:cNvPr id="640" name="CustomShape 82"/>
          <p:cNvSpPr/>
          <p:nvPr/>
        </p:nvSpPr>
        <p:spPr>
          <a:xfrm>
            <a:off x="3222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10</a:t>
            </a:r>
            <a:endParaRPr/>
          </a:p>
        </p:txBody>
      </p:sp>
      <p:sp>
        <p:nvSpPr>
          <p:cNvPr id="641" name="CustomShape 83"/>
          <p:cNvSpPr/>
          <p:nvPr/>
        </p:nvSpPr>
        <p:spPr>
          <a:xfrm>
            <a:off x="3447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11</a:t>
            </a:r>
            <a:endParaRPr/>
          </a:p>
        </p:txBody>
      </p:sp>
      <p:sp>
        <p:nvSpPr>
          <p:cNvPr id="642" name="CustomShape 84"/>
          <p:cNvSpPr/>
          <p:nvPr/>
        </p:nvSpPr>
        <p:spPr>
          <a:xfrm>
            <a:off x="3672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12</a:t>
            </a:r>
            <a:endParaRPr/>
          </a:p>
        </p:txBody>
      </p:sp>
      <p:sp>
        <p:nvSpPr>
          <p:cNvPr id="643" name="CustomShape 85"/>
          <p:cNvSpPr/>
          <p:nvPr/>
        </p:nvSpPr>
        <p:spPr>
          <a:xfrm>
            <a:off x="3897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13</a:t>
            </a:r>
            <a:endParaRPr/>
          </a:p>
        </p:txBody>
      </p:sp>
      <p:sp>
        <p:nvSpPr>
          <p:cNvPr id="644" name="CustomShape 86"/>
          <p:cNvSpPr/>
          <p:nvPr/>
        </p:nvSpPr>
        <p:spPr>
          <a:xfrm>
            <a:off x="4122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14</a:t>
            </a:r>
            <a:endParaRPr/>
          </a:p>
        </p:txBody>
      </p:sp>
      <p:sp>
        <p:nvSpPr>
          <p:cNvPr id="645" name="CustomShape 87"/>
          <p:cNvSpPr/>
          <p:nvPr/>
        </p:nvSpPr>
        <p:spPr>
          <a:xfrm>
            <a:off x="4347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15</a:t>
            </a:r>
            <a:endParaRPr/>
          </a:p>
        </p:txBody>
      </p:sp>
      <p:sp>
        <p:nvSpPr>
          <p:cNvPr id="646" name="CustomShape 88"/>
          <p:cNvSpPr/>
          <p:nvPr/>
        </p:nvSpPr>
        <p:spPr>
          <a:xfrm>
            <a:off x="4572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16</a:t>
            </a:r>
            <a:endParaRPr/>
          </a:p>
        </p:txBody>
      </p:sp>
      <p:sp>
        <p:nvSpPr>
          <p:cNvPr id="647" name="CustomShape 89"/>
          <p:cNvSpPr/>
          <p:nvPr/>
        </p:nvSpPr>
        <p:spPr>
          <a:xfrm>
            <a:off x="4797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17</a:t>
            </a:r>
            <a:endParaRPr/>
          </a:p>
        </p:txBody>
      </p:sp>
      <p:sp>
        <p:nvSpPr>
          <p:cNvPr id="648" name="CustomShape 90"/>
          <p:cNvSpPr/>
          <p:nvPr/>
        </p:nvSpPr>
        <p:spPr>
          <a:xfrm>
            <a:off x="5022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18</a:t>
            </a:r>
            <a:endParaRPr/>
          </a:p>
        </p:txBody>
      </p:sp>
      <p:sp>
        <p:nvSpPr>
          <p:cNvPr id="649" name="CustomShape 91"/>
          <p:cNvSpPr/>
          <p:nvPr/>
        </p:nvSpPr>
        <p:spPr>
          <a:xfrm>
            <a:off x="5247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19</a:t>
            </a:r>
            <a:endParaRPr/>
          </a:p>
        </p:txBody>
      </p:sp>
      <p:sp>
        <p:nvSpPr>
          <p:cNvPr id="650" name="CustomShape 92"/>
          <p:cNvSpPr/>
          <p:nvPr/>
        </p:nvSpPr>
        <p:spPr>
          <a:xfrm>
            <a:off x="5472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20</a:t>
            </a:r>
            <a:endParaRPr/>
          </a:p>
        </p:txBody>
      </p:sp>
      <p:sp>
        <p:nvSpPr>
          <p:cNvPr id="651" name="CustomShape 93"/>
          <p:cNvSpPr/>
          <p:nvPr/>
        </p:nvSpPr>
        <p:spPr>
          <a:xfrm>
            <a:off x="5697000" y="2659680"/>
            <a:ext cx="224640" cy="479520"/>
          </a:xfrm>
          <a:prstGeom prst="rect">
            <a:avLst/>
          </a:prstGeom>
          <a:solidFill>
            <a:srgbClr val="c00000"/>
          </a:solidFill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ffffff"/>
                </a:solidFill>
                <a:latin typeface="Arial"/>
              </a:rPr>
              <a:t>21</a:t>
            </a:r>
            <a:endParaRPr/>
          </a:p>
        </p:txBody>
      </p:sp>
      <p:sp>
        <p:nvSpPr>
          <p:cNvPr id="652" name="CustomShape 94"/>
          <p:cNvSpPr/>
          <p:nvPr/>
        </p:nvSpPr>
        <p:spPr>
          <a:xfrm>
            <a:off x="5922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22</a:t>
            </a:r>
            <a:endParaRPr/>
          </a:p>
        </p:txBody>
      </p:sp>
      <p:sp>
        <p:nvSpPr>
          <p:cNvPr id="653" name="CustomShape 95"/>
          <p:cNvSpPr/>
          <p:nvPr/>
        </p:nvSpPr>
        <p:spPr>
          <a:xfrm>
            <a:off x="614700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23</a:t>
            </a:r>
            <a:endParaRPr/>
          </a:p>
        </p:txBody>
      </p:sp>
      <p:sp>
        <p:nvSpPr>
          <p:cNvPr id="654" name="CustomShape 96"/>
          <p:cNvSpPr/>
          <p:nvPr/>
        </p:nvSpPr>
        <p:spPr>
          <a:xfrm>
            <a:off x="637236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24</a:t>
            </a:r>
            <a:endParaRPr/>
          </a:p>
        </p:txBody>
      </p:sp>
      <p:sp>
        <p:nvSpPr>
          <p:cNvPr id="655" name="CustomShape 97"/>
          <p:cNvSpPr/>
          <p:nvPr/>
        </p:nvSpPr>
        <p:spPr>
          <a:xfrm>
            <a:off x="659736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25</a:t>
            </a:r>
            <a:endParaRPr/>
          </a:p>
        </p:txBody>
      </p:sp>
      <p:sp>
        <p:nvSpPr>
          <p:cNvPr id="656" name="CustomShape 98"/>
          <p:cNvSpPr/>
          <p:nvPr/>
        </p:nvSpPr>
        <p:spPr>
          <a:xfrm>
            <a:off x="682236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26</a:t>
            </a:r>
            <a:endParaRPr/>
          </a:p>
        </p:txBody>
      </p:sp>
      <p:sp>
        <p:nvSpPr>
          <p:cNvPr id="657" name="CustomShape 99"/>
          <p:cNvSpPr/>
          <p:nvPr/>
        </p:nvSpPr>
        <p:spPr>
          <a:xfrm>
            <a:off x="704736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27</a:t>
            </a:r>
            <a:endParaRPr/>
          </a:p>
        </p:txBody>
      </p:sp>
      <p:sp>
        <p:nvSpPr>
          <p:cNvPr id="658" name="CustomShape 100"/>
          <p:cNvSpPr/>
          <p:nvPr/>
        </p:nvSpPr>
        <p:spPr>
          <a:xfrm>
            <a:off x="727236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28</a:t>
            </a:r>
            <a:endParaRPr/>
          </a:p>
        </p:txBody>
      </p:sp>
      <p:sp>
        <p:nvSpPr>
          <p:cNvPr id="659" name="CustomShape 101"/>
          <p:cNvSpPr/>
          <p:nvPr/>
        </p:nvSpPr>
        <p:spPr>
          <a:xfrm>
            <a:off x="749736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29</a:t>
            </a:r>
            <a:endParaRPr/>
          </a:p>
        </p:txBody>
      </p:sp>
      <p:sp>
        <p:nvSpPr>
          <p:cNvPr id="660" name="CustomShape 102"/>
          <p:cNvSpPr/>
          <p:nvPr/>
        </p:nvSpPr>
        <p:spPr>
          <a:xfrm>
            <a:off x="7722360" y="2659680"/>
            <a:ext cx="224640" cy="479520"/>
          </a:xfrm>
          <a:prstGeom prst="rect">
            <a:avLst/>
          </a:prstGeom>
          <a:noFill/>
          <a:ln w="9360">
            <a:solidFill>
              <a:srgbClr val="77933c"/>
            </a:solidFill>
            <a:round/>
          </a:ln>
        </p:spPr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lang="en-GB" sz="1050">
                <a:solidFill>
                  <a:srgbClr val="000000"/>
                </a:solidFill>
                <a:latin typeface="Arial"/>
              </a:rPr>
              <a:t>30</a:t>
            </a:r>
            <a:endParaRPr/>
          </a:p>
        </p:txBody>
      </p:sp>
      <p:sp>
        <p:nvSpPr>
          <p:cNvPr id="661" name="CustomShape 103"/>
          <p:cNvSpPr/>
          <p:nvPr/>
        </p:nvSpPr>
        <p:spPr>
          <a:xfrm flipH="1">
            <a:off x="5809680" y="3830760"/>
            <a:ext cx="224640" cy="336960"/>
          </a:xfrm>
          <a:prstGeom prst="straightConnector1">
            <a:avLst/>
          </a:prstGeom>
          <a:noFill/>
          <a:ln w="9360">
            <a:solidFill>
              <a:srgbClr val="86a900"/>
            </a:solidFill>
            <a:round/>
            <a:tailEnd len="med" type="arrow" w="med"/>
          </a:ln>
        </p:spPr>
      </p:sp>
      <p:sp>
        <p:nvSpPr>
          <p:cNvPr id="662" name="CustomShape 104"/>
          <p:cNvSpPr/>
          <p:nvPr/>
        </p:nvSpPr>
        <p:spPr>
          <a:xfrm flipV="1" rot="16200000">
            <a:off x="1762560" y="3033000"/>
            <a:ext cx="224640" cy="1800000"/>
          </a:xfrm>
          <a:prstGeom prst="leftBrace">
            <a:avLst>
              <a:gd name="adj1" fmla="val 39890"/>
              <a:gd name="adj2" fmla="val 50000"/>
            </a:avLst>
          </a:prstGeom>
          <a:noFill/>
          <a:ln w="9360">
            <a:solidFill>
              <a:srgbClr val="ff9933"/>
            </a:solidFill>
            <a:round/>
          </a:ln>
        </p:spPr>
      </p:sp>
      <p:sp>
        <p:nvSpPr>
          <p:cNvPr id="663" name="CustomShape 105"/>
          <p:cNvSpPr/>
          <p:nvPr/>
        </p:nvSpPr>
        <p:spPr>
          <a:xfrm>
            <a:off x="971640" y="3509640"/>
            <a:ext cx="180000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400">
                <a:solidFill>
                  <a:srgbClr val="ff9933"/>
                </a:solidFill>
                <a:latin typeface="Courier New"/>
              </a:rPr>
              <a:t>M = 8</a:t>
            </a:r>
            <a:endParaRPr/>
          </a:p>
        </p:txBody>
      </p:sp>
      <p:sp>
        <p:nvSpPr>
          <p:cNvPr id="664" name="TextShape 106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563" dur="indefinite" restart="never" nodeType="tmRoot">
          <p:childTnLst>
            <p:seq>
              <p:cTn id="564" dur="indefinite" nodeType="mainSeq">
                <p:childTnLst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6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9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2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7" dur="500"/>
                                        <p:tgtEl>
                                          <p:spTgt spid="561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4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0" dur="500"/>
                                        <p:tgtEl>
                                          <p:spTgt spid="561">
                                            <p:txEl>
                                              <p:pRg st="43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8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3" dur="500"/>
                                        <p:tgtEl>
                                          <p:spTgt spid="561">
                                            <p:txEl>
                                              <p:pRg st="86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Vector Addition with Blocks and Threads</a:t>
            </a:r>
            <a:endParaRPr/>
          </a:p>
        </p:txBody>
      </p:sp>
      <p:sp>
        <p:nvSpPr>
          <p:cNvPr id="666" name="TextShape 2"/>
          <p:cNvSpPr txBox="1"/>
          <p:nvPr/>
        </p:nvSpPr>
        <p:spPr>
          <a:xfrm>
            <a:off x="387720" y="4007520"/>
            <a:ext cx="8368560" cy="230868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What changes need to be made in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main()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?</a:t>
            </a:r>
            <a:endParaRPr/>
          </a:p>
        </p:txBody>
      </p:sp>
      <p:sp>
        <p:nvSpPr>
          <p:cNvPr id="667" name="TextShape 3"/>
          <p:cNvSpPr txBox="1"/>
          <p:nvPr/>
        </p:nvSpPr>
        <p:spPr>
          <a:xfrm>
            <a:off x="387720" y="1599840"/>
            <a:ext cx="8368560" cy="230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 the built-in variable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blockDim.x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for threads per block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8aad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index = threadIdx.x + blockIdx.x *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blockDim.x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Combined version of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add()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use parallel threads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and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parallel blocks</a:t>
            </a:r>
            <a:endParaRPr/>
          </a:p>
        </p:txBody>
      </p:sp>
      <p:sp>
        <p:nvSpPr>
          <p:cNvPr id="668" name="CustomShape 4"/>
          <p:cNvSpPr/>
          <p:nvPr/>
        </p:nvSpPr>
        <p:spPr>
          <a:xfrm>
            <a:off x="1061640" y="3990960"/>
            <a:ext cx="7965360" cy="1326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>
                <a:solidFill>
                  <a:srgbClr val="8aad00"/>
                </a:solidFill>
                <a:latin typeface="Courier New"/>
              </a:rPr>
              <a:t>__global__ void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*a,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*b,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 *c) {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8aad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index = threadIdx.x + blockIdx.x *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f79646"/>
                </a:solidFill>
                <a:latin typeface="Courier New"/>
              </a:rPr>
              <a:t>blockDim.x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c[index] = a[index] + b[index];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669" name="TextShape 5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604" dur="indefinite" restart="never" nodeType="tmRoot">
          <p:childTnLst>
            <p:seq>
              <p:cTn id="605" dur="indefinite" nodeType="mainSeq">
                <p:childTnLst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11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0" dur="500"/>
                                        <p:tgtEl>
                                          <p:spTgt spid="667">
                                            <p:txEl>
                                              <p:pRg st="112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5" dur="500"/>
                                        <p:tgtEl>
                                          <p:spTgt spid="666">
                                            <p:txEl>
                                              <p:pRg st="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251640" y="274680"/>
            <a:ext cx="8685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Addition with Blocks and Threads: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671" name="CustomShape 2"/>
          <p:cNvSpPr/>
          <p:nvPr/>
        </p:nvSpPr>
        <p:spPr>
          <a:xfrm>
            <a:off x="0" y="1342800"/>
            <a:ext cx="9143640" cy="51462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#define N (2048*2048)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9933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#define THREADS_PER_BLOCK 512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8aad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main(void)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*a, *b, *c;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host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*d_a, *d_b, *d_c;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size = N *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sizeof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);</a:t>
            </a:r>
            <a:endParaRPr/>
          </a:p>
          <a:p>
            <a:pPr>
              <a:lnSpc>
                <a:spcPts val="635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4f81bd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Alloc space for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**)&amp;d_a,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**)&amp;d_b, size);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cudaMalloc((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void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**)&amp;d_c, size);</a:t>
            </a:r>
            <a:endParaRPr/>
          </a:p>
          <a:p>
            <a:pPr>
              <a:lnSpc>
                <a:spcPts val="635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4f81bd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Alloc space for host copies of a, b, c and setup input values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a = (int *)malloc(size); random_ints(a, N);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b = (int *)malloc(size); random_ints(b, N);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 = (int *)malloc(size);</a:t>
            </a:r>
            <a:endParaRPr/>
          </a:p>
        </p:txBody>
      </p:sp>
      <p:sp>
        <p:nvSpPr>
          <p:cNvPr id="672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206640" y="274680"/>
            <a:ext cx="8775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Addition with Blocks and Threads: </a:t>
            </a:r>
            <a:r>
              <a:rPr lang="en-US" sz="2800">
                <a:solidFill>
                  <a:srgbClr val="000000"/>
                </a:solidFill>
                <a:latin typeface="Courier New"/>
              </a:rPr>
              <a:t>main()</a:t>
            </a:r>
            <a:endParaRPr/>
          </a:p>
        </p:txBody>
      </p:sp>
      <p:sp>
        <p:nvSpPr>
          <p:cNvPr id="674" name="CustomShape 2"/>
          <p:cNvSpPr/>
          <p:nvPr/>
        </p:nvSpPr>
        <p:spPr>
          <a:xfrm>
            <a:off x="0" y="1532880"/>
            <a:ext cx="9143640" cy="50461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Copy inputs to device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cudaMemcpy(d_a, a, size, cudaMemcpyHostToDevice);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cudaMemcpy(d_b, b, size, cudaMemcpyHostToDevice);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4f81bd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Launch add() kernel on GPU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add&lt;&lt;&lt;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N/THREADS_PER_BLOCK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,</a:t>
            </a:r>
            <a:r>
              <a:rPr b="1" lang="en-GB" sz="1600">
                <a:solidFill>
                  <a:srgbClr val="ff9933"/>
                </a:solidFill>
                <a:latin typeface="Courier New"/>
              </a:rPr>
              <a:t>THREADS_PER_BLOCK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&gt;&gt;&gt;(d_a, d_b, d_c);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4f81bd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Copy result back to host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cudaMemcpy(c, d_c, size, cudaMemcpyDeviceToHost);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600">
                <a:solidFill>
                  <a:srgbClr val="4f81bd"/>
                </a:solidFill>
                <a:latin typeface="Courier New"/>
              </a:rPr>
              <a:t>        </a:t>
            </a:r>
            <a:r>
              <a:rPr b="1" i="1" lang="en-GB" sz="1600">
                <a:solidFill>
                  <a:srgbClr val="4f81bd"/>
                </a:solidFill>
                <a:latin typeface="Courier New"/>
              </a:rPr>
              <a:t>// Cleanup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free(a); free(b); free(c);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cudaFree(d_a); cudaFree(d_b); cudaFree(d_c);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return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0;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675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ransition spd="slow">
    <p:push dir="d"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Handling Arbitrary Vector Sizes</a:t>
            </a:r>
            <a:endParaRPr/>
          </a:p>
        </p:txBody>
      </p:sp>
      <p:sp>
        <p:nvSpPr>
          <p:cNvPr id="677" name="TextShape 2"/>
          <p:cNvSpPr txBox="1"/>
          <p:nvPr/>
        </p:nvSpPr>
        <p:spPr>
          <a:xfrm>
            <a:off x="775080" y="4007520"/>
            <a:ext cx="8368560" cy="230868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Update the kernel launch: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add&lt;&lt;&lt;</a:t>
            </a:r>
            <a:r>
              <a:rPr b="1" lang="en-US">
                <a:solidFill>
                  <a:srgbClr val="ff9933"/>
                </a:solidFill>
                <a:latin typeface="Courier New"/>
              </a:rPr>
              <a:t>(N + M-1) / M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,M&gt;&gt;&gt;(d_a, d_b, d_c,</a:t>
            </a:r>
            <a:r>
              <a:rPr b="1" lang="en-US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US">
                <a:solidFill>
                  <a:srgbClr val="ff9933"/>
                </a:solidFill>
                <a:latin typeface="Courier New"/>
              </a:rPr>
              <a:t>N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);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78" name="TextShape 3"/>
          <p:cNvSpPr txBox="1"/>
          <p:nvPr/>
        </p:nvSpPr>
        <p:spPr>
          <a:xfrm>
            <a:off x="775080" y="1599840"/>
            <a:ext cx="8368560" cy="230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Typical problems are not friendly multiples of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blockDim.x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Avoid accessing beyond the end of the arrays:</a:t>
            </a:r>
            <a:endParaRPr/>
          </a:p>
        </p:txBody>
      </p:sp>
      <p:sp>
        <p:nvSpPr>
          <p:cNvPr id="679" name="CustomShape 4"/>
          <p:cNvSpPr/>
          <p:nvPr/>
        </p:nvSpPr>
        <p:spPr>
          <a:xfrm>
            <a:off x="1219680" y="3447000"/>
            <a:ext cx="7139880" cy="14713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8aad00"/>
                </a:solidFill>
                <a:latin typeface="Courier New"/>
              </a:rPr>
              <a:t>__global__ void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add(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*a,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*b,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 *c,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n)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8aad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6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index = threadIdx.x + blockIdx.x * </a:t>
            </a:r>
            <a:r>
              <a:rPr b="1" lang="en-GB" sz="1600">
                <a:solidFill>
                  <a:srgbClr val="f79646"/>
                </a:solidFill>
                <a:latin typeface="Courier New"/>
              </a:rPr>
              <a:t>blockDim.x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if (index &lt; n)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 sz="1600">
                <a:solidFill>
                  <a:srgbClr val="000000"/>
                </a:solidFill>
                <a:latin typeface="Courier New"/>
              </a:rPr>
              <a:t>c[index] = a[index] + b[index];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680" name="TextShape 5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619" dur="indefinite" restart="never" nodeType="tmRoot">
          <p:childTnLst>
            <p:seq>
              <p:cTn id="620" dur="indefinite" nodeType="mainSeq">
                <p:childTnLst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59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5" dur="500"/>
                                        <p:tgtEl>
                                          <p:spTgt spid="678">
                                            <p:txEl>
                                              <p:pRg st="59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0" dur="500"/>
                                        <p:tgtEl>
                                          <p:spTgt spid="677">
                                            <p:txEl>
                                              <p:pRg st="3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2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5" dur="500"/>
                                        <p:tgtEl>
                                          <p:spTgt spid="677">
                                            <p:txEl>
                                              <p:pRg st="2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8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Why Bother with Threads?</a:t>
            </a:r>
            <a:endParaRPr/>
          </a:p>
        </p:txBody>
      </p:sp>
      <p:sp>
        <p:nvSpPr>
          <p:cNvPr id="6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Threads seem unnecessary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They add a level of complexity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What do we gain?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Unlike parallel blocks, threads have mechanisms to: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Communicate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Synchronize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To look closer, we need a new example…</a:t>
            </a:r>
            <a:endParaRPr/>
          </a:p>
        </p:txBody>
      </p:sp>
      <p:sp>
        <p:nvSpPr>
          <p:cNvPr id="683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639" dur="indefinite" restart="never" nodeType="tmRoot">
          <p:childTnLst>
            <p:seq>
              <p:cTn id="640" dur="indefinite" nodeType="mainSeq">
                <p:childTnLst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74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5" dur="500"/>
                                        <p:tgtEl>
                                          <p:spTgt spid="682">
                                            <p:txEl>
                                              <p:pRg st="74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12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8" dur="500"/>
                                        <p:tgtEl>
                                          <p:spTgt spid="682">
                                            <p:txEl>
                                              <p:pRg st="126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13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1" dur="500"/>
                                        <p:tgtEl>
                                          <p:spTgt spid="682">
                                            <p:txEl>
                                              <p:pRg st="138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151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6" dur="500"/>
                                        <p:tgtEl>
                                          <p:spTgt spid="682">
                                            <p:txEl>
                                              <p:pRg st="151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Shape 1"/>
          <p:cNvSpPr txBox="1"/>
          <p:nvPr/>
        </p:nvSpPr>
        <p:spPr>
          <a:xfrm>
            <a:off x="457560" y="275040"/>
            <a:ext cx="7669800" cy="6494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Review</a:t>
            </a:r>
            <a:endParaRPr/>
          </a:p>
        </p:txBody>
      </p:sp>
      <p:sp>
        <p:nvSpPr>
          <p:cNvPr id="6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Launching parallel kernels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Launch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N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copies of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add()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with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add&lt;&lt;&lt;N/M,M&gt;&gt;&gt;(…);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lang="en-US">
                <a:solidFill>
                  <a:srgbClr val="f79646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to access block index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threadIdx.x</a:t>
            </a:r>
            <a:r>
              <a:rPr lang="en-US">
                <a:solidFill>
                  <a:srgbClr val="c0504d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to access thread index within block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Allocate elements to threads: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8aad00"/>
                </a:solidFill>
                <a:latin typeface="Courier New"/>
              </a:rPr>
              <a:t>  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index = threadIdx.x + blockIdx.x * </a:t>
            </a:r>
            <a:r>
              <a:rPr b="1" lang="en-US" sz="2000">
                <a:solidFill>
                  <a:srgbClr val="ff9933"/>
                </a:solidFill>
                <a:latin typeface="Courier New"/>
              </a:rPr>
              <a:t>blockDim.x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86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722160" y="4406760"/>
            <a:ext cx="5424480" cy="1310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73b900"/>
                </a:solidFill>
                <a:latin typeface="Trebuchet MS"/>
              </a:rPr>
              <a:t>Cooperating Threads</a:t>
            </a:r>
            <a:endParaRPr/>
          </a:p>
        </p:txBody>
      </p:sp>
      <p:sp>
        <p:nvSpPr>
          <p:cNvPr id="688" name="Line 2"/>
          <p:cNvSpPr/>
          <p:nvPr/>
        </p:nvSpPr>
        <p:spPr>
          <a:xfrm>
            <a:off x="6444000" y="1512720"/>
            <a:ext cx="2880" cy="351468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689" name="Line 3"/>
          <p:cNvSpPr/>
          <p:nvPr/>
        </p:nvSpPr>
        <p:spPr>
          <a:xfrm>
            <a:off x="6446880" y="14961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690" name="Line 4"/>
          <p:cNvSpPr/>
          <p:nvPr/>
        </p:nvSpPr>
        <p:spPr>
          <a:xfrm>
            <a:off x="4421880" y="1688760"/>
            <a:ext cx="202500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691" name="CustomShape 5"/>
          <p:cNvSpPr/>
          <p:nvPr/>
        </p:nvSpPr>
        <p:spPr>
          <a:xfrm>
            <a:off x="6784920" y="129636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Heterogeneous Computing</a:t>
            </a:r>
            <a:r>
              <a:rPr lang="en-GB" sz="900">
                <a:solidFill>
                  <a:srgbClr val="ffffff"/>
                </a:solidFill>
                <a:latin typeface="Trebuchet MS"/>
                <a:ea typeface="MS PGothic"/>
              </a:rPr>
              <a:t> </a:t>
            </a:r>
            <a:endParaRPr/>
          </a:p>
        </p:txBody>
      </p:sp>
      <p:sp>
        <p:nvSpPr>
          <p:cNvPr id="692" name="CustomShape 6"/>
          <p:cNvSpPr/>
          <p:nvPr/>
        </p:nvSpPr>
        <p:spPr>
          <a:xfrm>
            <a:off x="6784920" y="173772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Blocks</a:t>
            </a:r>
            <a:endParaRPr/>
          </a:p>
        </p:txBody>
      </p:sp>
      <p:sp>
        <p:nvSpPr>
          <p:cNvPr id="693" name="CustomShape 7"/>
          <p:cNvSpPr/>
          <p:nvPr/>
        </p:nvSpPr>
        <p:spPr>
          <a:xfrm>
            <a:off x="6784920" y="217908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Threads</a:t>
            </a:r>
            <a:endParaRPr/>
          </a:p>
        </p:txBody>
      </p:sp>
      <p:sp>
        <p:nvSpPr>
          <p:cNvPr id="694" name="CustomShape 8"/>
          <p:cNvSpPr/>
          <p:nvPr/>
        </p:nvSpPr>
        <p:spPr>
          <a:xfrm>
            <a:off x="6784920" y="262044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Indexing</a:t>
            </a:r>
            <a:endParaRPr/>
          </a:p>
        </p:txBody>
      </p:sp>
      <p:sp>
        <p:nvSpPr>
          <p:cNvPr id="695" name="CustomShape 9"/>
          <p:cNvSpPr/>
          <p:nvPr/>
        </p:nvSpPr>
        <p:spPr>
          <a:xfrm>
            <a:off x="6784920" y="3062160"/>
            <a:ext cx="2242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Shared memory</a:t>
            </a:r>
            <a:endParaRPr/>
          </a:p>
        </p:txBody>
      </p:sp>
      <p:sp>
        <p:nvSpPr>
          <p:cNvPr id="696" name="CustomShape 10"/>
          <p:cNvSpPr/>
          <p:nvPr/>
        </p:nvSpPr>
        <p:spPr>
          <a:xfrm>
            <a:off x="6784920" y="3503520"/>
            <a:ext cx="2242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__syncthreads()</a:t>
            </a:r>
            <a:endParaRPr/>
          </a:p>
        </p:txBody>
      </p:sp>
      <p:sp>
        <p:nvSpPr>
          <p:cNvPr id="697" name="CustomShape 11"/>
          <p:cNvSpPr/>
          <p:nvPr/>
        </p:nvSpPr>
        <p:spPr>
          <a:xfrm>
            <a:off x="6784920" y="394488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Asynchronous operation</a:t>
            </a:r>
            <a:endParaRPr/>
          </a:p>
        </p:txBody>
      </p:sp>
      <p:sp>
        <p:nvSpPr>
          <p:cNvPr id="698" name="CustomShape 12"/>
          <p:cNvSpPr/>
          <p:nvPr/>
        </p:nvSpPr>
        <p:spPr>
          <a:xfrm>
            <a:off x="6784920" y="438624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Handling errors</a:t>
            </a:r>
            <a:endParaRPr/>
          </a:p>
        </p:txBody>
      </p:sp>
      <p:sp>
        <p:nvSpPr>
          <p:cNvPr id="699" name="CustomShape 13"/>
          <p:cNvSpPr/>
          <p:nvPr/>
        </p:nvSpPr>
        <p:spPr>
          <a:xfrm>
            <a:off x="6784920" y="4827600"/>
            <a:ext cx="2242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Managing devices</a:t>
            </a:r>
            <a:endParaRPr/>
          </a:p>
        </p:txBody>
      </p:sp>
      <p:sp>
        <p:nvSpPr>
          <p:cNvPr id="700" name="CustomShape 14"/>
          <p:cNvSpPr/>
          <p:nvPr/>
        </p:nvSpPr>
        <p:spPr>
          <a:xfrm>
            <a:off x="4130280" y="1231560"/>
            <a:ext cx="21150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455700"/>
                </a:solidFill>
                <a:latin typeface="Trebuchet MS"/>
              </a:rPr>
              <a:t>CONCEPTS</a:t>
            </a:r>
            <a:endParaRPr/>
          </a:p>
        </p:txBody>
      </p:sp>
      <p:sp>
        <p:nvSpPr>
          <p:cNvPr id="701" name="Line 15"/>
          <p:cNvSpPr/>
          <p:nvPr/>
        </p:nvSpPr>
        <p:spPr>
          <a:xfrm>
            <a:off x="6445800" y="23788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2" name="Line 16"/>
          <p:cNvSpPr/>
          <p:nvPr/>
        </p:nvSpPr>
        <p:spPr>
          <a:xfrm>
            <a:off x="6446880" y="19526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3" name="Line 17"/>
          <p:cNvSpPr/>
          <p:nvPr/>
        </p:nvSpPr>
        <p:spPr>
          <a:xfrm>
            <a:off x="6445800" y="28206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4" name="Line 18"/>
          <p:cNvSpPr/>
          <p:nvPr/>
        </p:nvSpPr>
        <p:spPr>
          <a:xfrm>
            <a:off x="6446880" y="32619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5" name="Line 19"/>
          <p:cNvSpPr/>
          <p:nvPr/>
        </p:nvSpPr>
        <p:spPr>
          <a:xfrm>
            <a:off x="6446880" y="370332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6" name="Line 20"/>
          <p:cNvSpPr/>
          <p:nvPr/>
        </p:nvSpPr>
        <p:spPr>
          <a:xfrm>
            <a:off x="6446880" y="41446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7" name="Line 21"/>
          <p:cNvSpPr/>
          <p:nvPr/>
        </p:nvSpPr>
        <p:spPr>
          <a:xfrm>
            <a:off x="6446880" y="45860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8" name="Line 22"/>
          <p:cNvSpPr/>
          <p:nvPr/>
        </p:nvSpPr>
        <p:spPr>
          <a:xfrm>
            <a:off x="6446880" y="50274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709" name="TextShape 2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1D Stencil</a:t>
            </a:r>
            <a:endParaRPr/>
          </a:p>
        </p:txBody>
      </p:sp>
      <p:sp>
        <p:nvSpPr>
          <p:cNvPr id="711" name="TextShape 2"/>
          <p:cNvSpPr txBox="1"/>
          <p:nvPr/>
        </p:nvSpPr>
        <p:spPr>
          <a:xfrm>
            <a:off x="457200" y="1600200"/>
            <a:ext cx="8229240" cy="3531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Consider applying a 1D stencil to a 1D array of elements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Each output element is the sum of input elements within a radius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If radius is 3, then each output element is the sum of 7 input elements:</a:t>
            </a:r>
            <a:endParaRPr/>
          </a:p>
        </p:txBody>
      </p:sp>
      <p:sp>
        <p:nvSpPr>
          <p:cNvPr id="712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713" name="CustomShape 4"/>
          <p:cNvSpPr/>
          <p:nvPr/>
        </p:nvSpPr>
        <p:spPr>
          <a:xfrm>
            <a:off x="3325680" y="5181480"/>
            <a:ext cx="274320" cy="2725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14" name="CustomShape 5"/>
          <p:cNvSpPr/>
          <p:nvPr/>
        </p:nvSpPr>
        <p:spPr>
          <a:xfrm>
            <a:off x="3602160" y="5181480"/>
            <a:ext cx="274320" cy="2725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15" name="CustomShape 6"/>
          <p:cNvSpPr/>
          <p:nvPr/>
        </p:nvSpPr>
        <p:spPr>
          <a:xfrm>
            <a:off x="3878280" y="5181480"/>
            <a:ext cx="274320" cy="2725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16" name="CustomShape 7"/>
          <p:cNvSpPr/>
          <p:nvPr/>
        </p:nvSpPr>
        <p:spPr>
          <a:xfrm>
            <a:off x="4152960" y="5181480"/>
            <a:ext cx="275760" cy="2725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17" name="CustomShape 8"/>
          <p:cNvSpPr/>
          <p:nvPr/>
        </p:nvSpPr>
        <p:spPr>
          <a:xfrm>
            <a:off x="4429080" y="5181480"/>
            <a:ext cx="275760" cy="2725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18" name="CustomShape 9"/>
          <p:cNvSpPr/>
          <p:nvPr/>
        </p:nvSpPr>
        <p:spPr>
          <a:xfrm>
            <a:off x="4705200" y="5181480"/>
            <a:ext cx="275760" cy="2725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19" name="CustomShape 10"/>
          <p:cNvSpPr/>
          <p:nvPr/>
        </p:nvSpPr>
        <p:spPr>
          <a:xfrm>
            <a:off x="4981680" y="5181480"/>
            <a:ext cx="275760" cy="2725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20" name="CustomShape 11"/>
          <p:cNvSpPr/>
          <p:nvPr/>
        </p:nvSpPr>
        <p:spPr>
          <a:xfrm rot="16200000">
            <a:off x="3620880" y="5291280"/>
            <a:ext cx="225000" cy="815760"/>
          </a:xfrm>
          <a:prstGeom prst="leftBrace">
            <a:avLst>
              <a:gd name="adj1" fmla="val 39687"/>
              <a:gd name="adj2" fmla="val 50000"/>
            </a:avLst>
          </a:prstGeom>
          <a:noFill/>
          <a:ln w="28440">
            <a:solidFill>
              <a:srgbClr val="86a900"/>
            </a:solidFill>
            <a:round/>
          </a:ln>
        </p:spPr>
      </p:sp>
      <p:sp>
        <p:nvSpPr>
          <p:cNvPr id="721" name="CustomShape 12"/>
          <p:cNvSpPr/>
          <p:nvPr/>
        </p:nvSpPr>
        <p:spPr>
          <a:xfrm rot="16200000">
            <a:off x="4721040" y="5291280"/>
            <a:ext cx="225000" cy="815760"/>
          </a:xfrm>
          <a:prstGeom prst="leftBrace">
            <a:avLst>
              <a:gd name="adj1" fmla="val 39687"/>
              <a:gd name="adj2" fmla="val 50000"/>
            </a:avLst>
          </a:prstGeom>
          <a:noFill/>
          <a:ln w="28440">
            <a:solidFill>
              <a:srgbClr val="86a900"/>
            </a:solidFill>
            <a:round/>
          </a:ln>
        </p:spPr>
      </p:sp>
      <p:sp>
        <p:nvSpPr>
          <p:cNvPr id="722" name="CustomShape 13"/>
          <p:cNvSpPr/>
          <p:nvPr/>
        </p:nvSpPr>
        <p:spPr>
          <a:xfrm>
            <a:off x="3318480" y="5862600"/>
            <a:ext cx="821160" cy="3034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radius</a:t>
            </a:r>
            <a:endParaRPr/>
          </a:p>
        </p:txBody>
      </p:sp>
      <p:sp>
        <p:nvSpPr>
          <p:cNvPr id="723" name="CustomShape 14"/>
          <p:cNvSpPr/>
          <p:nvPr/>
        </p:nvSpPr>
        <p:spPr>
          <a:xfrm>
            <a:off x="4423320" y="5862600"/>
            <a:ext cx="821160" cy="3034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radius</a:t>
            </a:r>
            <a:endParaRPr/>
          </a:p>
        </p:txBody>
      </p:sp>
    </p:spTree>
  </p:cSld>
  <p:timing>
    <p:tnLst>
      <p:par>
        <p:cTn id="657" dur="indefinite" restart="never" nodeType="tmRoot">
          <p:childTnLst>
            <p:seq>
              <p:cTn id="658" dur="indefinite" nodeType="mainSeq">
                <p:childTnLst>
                  <p:par>
                    <p:cTn id="659" nodeType="clickEffect" fill="hold">
                      <p:stCondLst>
                        <p:cond delay="0"/>
                      </p:stCondLst>
                      <p:childTnLst>
                        <p:par>
                          <p:cTn id="6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23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3" dur="500"/>
                                        <p:tgtEl>
                                          <p:spTgt spid="711">
                                            <p:txEl>
                                              <p:pRg st="123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66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3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6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9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2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8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1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Implementing Within a Block</a:t>
            </a:r>
            <a:endParaRPr/>
          </a:p>
        </p:txBody>
      </p:sp>
      <p:sp>
        <p:nvSpPr>
          <p:cNvPr id="7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Each thread processes one output element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blockDim.x elements per block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Input elements are read several times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With radius 3, each input element is read seven times</a:t>
            </a:r>
            <a:endParaRPr/>
          </a:p>
        </p:txBody>
      </p:sp>
      <p:sp>
        <p:nvSpPr>
          <p:cNvPr id="726" name="CustomShape 3"/>
          <p:cNvSpPr/>
          <p:nvPr/>
        </p:nvSpPr>
        <p:spPr>
          <a:xfrm>
            <a:off x="431316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17e0e0"/>
              </a:gs>
              <a:gs pos="50000">
                <a:srgbClr val="15a9a9"/>
              </a:gs>
              <a:gs pos="100000">
                <a:srgbClr val="17e0e0"/>
              </a:gs>
            </a:gsLst>
            <a:lin ang="16200000"/>
          </a:gradFill>
          <a:ln w="9360">
            <a:solidFill>
              <a:srgbClr val="2dcbcb"/>
            </a:solidFill>
            <a:round/>
          </a:ln>
        </p:spPr>
      </p:sp>
      <p:sp>
        <p:nvSpPr>
          <p:cNvPr id="727" name="CustomShape 4"/>
          <p:cNvSpPr/>
          <p:nvPr/>
        </p:nvSpPr>
        <p:spPr>
          <a:xfrm>
            <a:off x="217188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28" name="CustomShape 5"/>
          <p:cNvSpPr/>
          <p:nvPr/>
        </p:nvSpPr>
        <p:spPr>
          <a:xfrm>
            <a:off x="247824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29" name="CustomShape 6"/>
          <p:cNvSpPr/>
          <p:nvPr/>
        </p:nvSpPr>
        <p:spPr>
          <a:xfrm>
            <a:off x="2782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0" name="CustomShape 7"/>
          <p:cNvSpPr/>
          <p:nvPr/>
        </p:nvSpPr>
        <p:spPr>
          <a:xfrm>
            <a:off x="308916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1" name="CustomShape 8"/>
          <p:cNvSpPr/>
          <p:nvPr/>
        </p:nvSpPr>
        <p:spPr>
          <a:xfrm>
            <a:off x="339552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2" name="CustomShape 9"/>
          <p:cNvSpPr/>
          <p:nvPr/>
        </p:nvSpPr>
        <p:spPr>
          <a:xfrm>
            <a:off x="370188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3" name="CustomShape 10"/>
          <p:cNvSpPr/>
          <p:nvPr/>
        </p:nvSpPr>
        <p:spPr>
          <a:xfrm>
            <a:off x="4006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4" name="CustomShape 11"/>
          <p:cNvSpPr/>
          <p:nvPr/>
        </p:nvSpPr>
        <p:spPr>
          <a:xfrm>
            <a:off x="461952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5" name="CustomShape 12"/>
          <p:cNvSpPr/>
          <p:nvPr/>
        </p:nvSpPr>
        <p:spPr>
          <a:xfrm>
            <a:off x="492588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6" name="CustomShape 13"/>
          <p:cNvSpPr/>
          <p:nvPr/>
        </p:nvSpPr>
        <p:spPr>
          <a:xfrm>
            <a:off x="5230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7" name="CustomShape 14"/>
          <p:cNvSpPr/>
          <p:nvPr/>
        </p:nvSpPr>
        <p:spPr>
          <a:xfrm>
            <a:off x="553716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8" name="CustomShape 15"/>
          <p:cNvSpPr/>
          <p:nvPr/>
        </p:nvSpPr>
        <p:spPr>
          <a:xfrm>
            <a:off x="584352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39" name="CustomShape 16"/>
          <p:cNvSpPr/>
          <p:nvPr/>
        </p:nvSpPr>
        <p:spPr>
          <a:xfrm>
            <a:off x="614988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0" name="CustomShape 17"/>
          <p:cNvSpPr/>
          <p:nvPr/>
        </p:nvSpPr>
        <p:spPr>
          <a:xfrm>
            <a:off x="6454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1" name="CustomShape 18"/>
          <p:cNvSpPr/>
          <p:nvPr/>
        </p:nvSpPr>
        <p:spPr>
          <a:xfrm>
            <a:off x="676116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2" name="CustomShape 19"/>
          <p:cNvSpPr/>
          <p:nvPr/>
        </p:nvSpPr>
        <p:spPr>
          <a:xfrm>
            <a:off x="217188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3" name="CustomShape 20"/>
          <p:cNvSpPr/>
          <p:nvPr/>
        </p:nvSpPr>
        <p:spPr>
          <a:xfrm>
            <a:off x="247824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4" name="CustomShape 21"/>
          <p:cNvSpPr/>
          <p:nvPr/>
        </p:nvSpPr>
        <p:spPr>
          <a:xfrm>
            <a:off x="278280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5" name="CustomShape 22"/>
          <p:cNvSpPr/>
          <p:nvPr/>
        </p:nvSpPr>
        <p:spPr>
          <a:xfrm>
            <a:off x="308916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6" name="CustomShape 23"/>
          <p:cNvSpPr/>
          <p:nvPr/>
        </p:nvSpPr>
        <p:spPr>
          <a:xfrm>
            <a:off x="339552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7" name="CustomShape 24"/>
          <p:cNvSpPr/>
          <p:nvPr/>
        </p:nvSpPr>
        <p:spPr>
          <a:xfrm>
            <a:off x="370188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8" name="CustomShape 25"/>
          <p:cNvSpPr/>
          <p:nvPr/>
        </p:nvSpPr>
        <p:spPr>
          <a:xfrm>
            <a:off x="400680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49" name="CustomShape 26"/>
          <p:cNvSpPr/>
          <p:nvPr/>
        </p:nvSpPr>
        <p:spPr>
          <a:xfrm>
            <a:off x="431316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0" name="CustomShape 27"/>
          <p:cNvSpPr/>
          <p:nvPr/>
        </p:nvSpPr>
        <p:spPr>
          <a:xfrm>
            <a:off x="461952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1" name="CustomShape 28"/>
          <p:cNvSpPr/>
          <p:nvPr/>
        </p:nvSpPr>
        <p:spPr>
          <a:xfrm>
            <a:off x="492588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2" name="CustomShape 29"/>
          <p:cNvSpPr/>
          <p:nvPr/>
        </p:nvSpPr>
        <p:spPr>
          <a:xfrm>
            <a:off x="523080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3" name="CustomShape 30"/>
          <p:cNvSpPr/>
          <p:nvPr/>
        </p:nvSpPr>
        <p:spPr>
          <a:xfrm>
            <a:off x="553716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4" name="CustomShape 31"/>
          <p:cNvSpPr/>
          <p:nvPr/>
        </p:nvSpPr>
        <p:spPr>
          <a:xfrm>
            <a:off x="584352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5" name="CustomShape 32"/>
          <p:cNvSpPr/>
          <p:nvPr/>
        </p:nvSpPr>
        <p:spPr>
          <a:xfrm>
            <a:off x="614988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6" name="CustomShape 33"/>
          <p:cNvSpPr/>
          <p:nvPr/>
        </p:nvSpPr>
        <p:spPr>
          <a:xfrm>
            <a:off x="645480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7" name="CustomShape 34"/>
          <p:cNvSpPr/>
          <p:nvPr/>
        </p:nvSpPr>
        <p:spPr>
          <a:xfrm>
            <a:off x="676116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58" name="CustomShape 35"/>
          <p:cNvSpPr/>
          <p:nvPr/>
        </p:nvSpPr>
        <p:spPr>
          <a:xfrm>
            <a:off x="308916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59" name="CustomShape 36"/>
          <p:cNvSpPr/>
          <p:nvPr/>
        </p:nvSpPr>
        <p:spPr>
          <a:xfrm>
            <a:off x="339552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0" name="CustomShape 37"/>
          <p:cNvSpPr/>
          <p:nvPr/>
        </p:nvSpPr>
        <p:spPr>
          <a:xfrm>
            <a:off x="3701880" y="5478480"/>
            <a:ext cx="27432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1" name="CustomShape 38"/>
          <p:cNvSpPr/>
          <p:nvPr/>
        </p:nvSpPr>
        <p:spPr>
          <a:xfrm>
            <a:off x="400680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2" name="CustomShape 39"/>
          <p:cNvSpPr/>
          <p:nvPr/>
        </p:nvSpPr>
        <p:spPr>
          <a:xfrm>
            <a:off x="431316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3" name="CustomShape 40"/>
          <p:cNvSpPr/>
          <p:nvPr/>
        </p:nvSpPr>
        <p:spPr>
          <a:xfrm>
            <a:off x="461952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4" name="CustomShape 41"/>
          <p:cNvSpPr/>
          <p:nvPr/>
        </p:nvSpPr>
        <p:spPr>
          <a:xfrm>
            <a:off x="4925880" y="5478480"/>
            <a:ext cx="27432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5" name="CustomShape 42"/>
          <p:cNvSpPr/>
          <p:nvPr/>
        </p:nvSpPr>
        <p:spPr>
          <a:xfrm>
            <a:off x="523080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6" name="CustomShape 43"/>
          <p:cNvSpPr/>
          <p:nvPr/>
        </p:nvSpPr>
        <p:spPr>
          <a:xfrm>
            <a:off x="5537160" y="54784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7" name="CustomShape 44"/>
          <p:cNvSpPr/>
          <p:nvPr/>
        </p:nvSpPr>
        <p:spPr>
          <a:xfrm>
            <a:off x="217188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8" name="CustomShape 45"/>
          <p:cNvSpPr/>
          <p:nvPr/>
        </p:nvSpPr>
        <p:spPr>
          <a:xfrm>
            <a:off x="247824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69" name="CustomShape 46"/>
          <p:cNvSpPr/>
          <p:nvPr/>
        </p:nvSpPr>
        <p:spPr>
          <a:xfrm>
            <a:off x="2782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0" name="CustomShape 47"/>
          <p:cNvSpPr/>
          <p:nvPr/>
        </p:nvSpPr>
        <p:spPr>
          <a:xfrm>
            <a:off x="308916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1" name="CustomShape 48"/>
          <p:cNvSpPr/>
          <p:nvPr/>
        </p:nvSpPr>
        <p:spPr>
          <a:xfrm>
            <a:off x="339552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2" name="CustomShape 49"/>
          <p:cNvSpPr/>
          <p:nvPr/>
        </p:nvSpPr>
        <p:spPr>
          <a:xfrm>
            <a:off x="3701880" y="4724280"/>
            <a:ext cx="27432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3" name="CustomShape 50"/>
          <p:cNvSpPr/>
          <p:nvPr/>
        </p:nvSpPr>
        <p:spPr>
          <a:xfrm>
            <a:off x="4006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4" name="CustomShape 51"/>
          <p:cNvSpPr/>
          <p:nvPr/>
        </p:nvSpPr>
        <p:spPr>
          <a:xfrm>
            <a:off x="431316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5" name="CustomShape 52"/>
          <p:cNvSpPr/>
          <p:nvPr/>
        </p:nvSpPr>
        <p:spPr>
          <a:xfrm>
            <a:off x="461952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6" name="CustomShape 53"/>
          <p:cNvSpPr/>
          <p:nvPr/>
        </p:nvSpPr>
        <p:spPr>
          <a:xfrm>
            <a:off x="4925880" y="4724280"/>
            <a:ext cx="27432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7" name="CustomShape 54"/>
          <p:cNvSpPr/>
          <p:nvPr/>
        </p:nvSpPr>
        <p:spPr>
          <a:xfrm>
            <a:off x="5230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8" name="CustomShape 55"/>
          <p:cNvSpPr/>
          <p:nvPr/>
        </p:nvSpPr>
        <p:spPr>
          <a:xfrm>
            <a:off x="553716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79" name="CustomShape 56"/>
          <p:cNvSpPr/>
          <p:nvPr/>
        </p:nvSpPr>
        <p:spPr>
          <a:xfrm>
            <a:off x="584352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80" name="CustomShape 57"/>
          <p:cNvSpPr/>
          <p:nvPr/>
        </p:nvSpPr>
        <p:spPr>
          <a:xfrm>
            <a:off x="6149880" y="4724280"/>
            <a:ext cx="27432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81" name="CustomShape 58"/>
          <p:cNvSpPr/>
          <p:nvPr/>
        </p:nvSpPr>
        <p:spPr>
          <a:xfrm>
            <a:off x="6454800" y="472428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782" name="TextShape 59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698" dur="indefinite" restart="never" nodeType="tmRoot">
          <p:childTnLst>
            <p:seq>
              <p:cTn id="699" dur="indefinite" nodeType="mainSeq">
                <p:childTnLst>
                  <p:par>
                    <p:cTn id="700" nodeType="clickEffect" fill="hold">
                      <p:stCondLst>
                        <p:cond delay="indefinite"/>
                      </p:stCondLst>
                      <p:childTnLst>
                        <p:par>
                          <p:cTn id="7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nodeType="clickEffect" fill="hold">
                      <p:stCondLst>
                        <p:cond delay="indefinite"/>
                      </p:stCondLst>
                      <p:childTnLst>
                        <p:par>
                          <p:cTn id="7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nodeType="clickEffect" fill="hold">
                      <p:stCondLst>
                        <p:cond delay="indefinite"/>
                      </p:stCondLst>
                      <p:childTnLst>
                        <p:par>
                          <p:cTn id="7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nodeType="clickEffect" fill="hold">
                      <p:stCondLst>
                        <p:cond delay="indefinite"/>
                      </p:stCondLst>
                      <p:childTnLst>
                        <p:par>
                          <p:cTn id="7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nodeType="clickEffect" fill="hold">
                      <p:stCondLst>
                        <p:cond delay="indefinite"/>
                      </p:stCondLst>
                      <p:childTnLst>
                        <p:par>
                          <p:cTn id="7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nodeType="clickEffect" fill="hold">
                      <p:stCondLst>
                        <p:cond delay="indefinite"/>
                      </p:stCondLst>
                      <p:childTnLst>
                        <p:par>
                          <p:cTn id="7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nodeType="clickEffect" fill="hold">
                      <p:stCondLst>
                        <p:cond delay="indefinite"/>
                      </p:stCondLst>
                      <p:childTnLst>
                        <p:par>
                          <p:cTn id="7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nodeType="clickEffect" fill="hold">
                      <p:stCondLst>
                        <p:cond delay="indefinite"/>
                      </p:stCondLst>
                      <p:childTnLst>
                        <p:par>
                          <p:cTn id="7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nodeType="clickEffect" fill="hold">
                      <p:stCondLst>
                        <p:cond delay="indefinite"/>
                      </p:stCondLst>
                      <p:childTnLst>
                        <p:par>
                          <p:cTn id="7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4900680" y="1570680"/>
            <a:ext cx="0" cy="462852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06" name="Line 2"/>
          <p:cNvSpPr/>
          <p:nvPr/>
        </p:nvSpPr>
        <p:spPr>
          <a:xfrm>
            <a:off x="4900680" y="157068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07" name="Line 3"/>
          <p:cNvSpPr/>
          <p:nvPr/>
        </p:nvSpPr>
        <p:spPr>
          <a:xfrm flipV="1">
            <a:off x="1064520" y="3873960"/>
            <a:ext cx="3825000" cy="1080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08" name="CustomShape 4"/>
          <p:cNvSpPr/>
          <p:nvPr/>
        </p:nvSpPr>
        <p:spPr>
          <a:xfrm>
            <a:off x="5419800" y="131112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Heterogeneous Computing</a:t>
            </a:r>
            <a:r>
              <a:rPr lang="en-GB" sz="1050">
                <a:solidFill>
                  <a:srgbClr val="ffffff"/>
                </a:solidFill>
                <a:latin typeface="Trebuchet MS"/>
                <a:ea typeface="MS PGothic"/>
              </a:rPr>
              <a:t> </a:t>
            </a:r>
            <a:endParaRPr/>
          </a:p>
        </p:txBody>
      </p:sp>
      <p:sp>
        <p:nvSpPr>
          <p:cNvPr id="209" name="CustomShape 5"/>
          <p:cNvSpPr/>
          <p:nvPr/>
        </p:nvSpPr>
        <p:spPr>
          <a:xfrm>
            <a:off x="5419800" y="188964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Blocks</a:t>
            </a:r>
            <a:endParaRPr/>
          </a:p>
        </p:txBody>
      </p:sp>
      <p:sp>
        <p:nvSpPr>
          <p:cNvPr id="210" name="CustomShape 6"/>
          <p:cNvSpPr/>
          <p:nvPr/>
        </p:nvSpPr>
        <p:spPr>
          <a:xfrm>
            <a:off x="5419800" y="246816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Threads</a:t>
            </a:r>
            <a:endParaRPr/>
          </a:p>
        </p:txBody>
      </p:sp>
      <p:sp>
        <p:nvSpPr>
          <p:cNvPr id="211" name="CustomShape 7"/>
          <p:cNvSpPr/>
          <p:nvPr/>
        </p:nvSpPr>
        <p:spPr>
          <a:xfrm>
            <a:off x="5419800" y="304668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Indexing</a:t>
            </a:r>
            <a:endParaRPr/>
          </a:p>
        </p:txBody>
      </p:sp>
      <p:sp>
        <p:nvSpPr>
          <p:cNvPr id="212" name="CustomShape 8"/>
          <p:cNvSpPr/>
          <p:nvPr/>
        </p:nvSpPr>
        <p:spPr>
          <a:xfrm>
            <a:off x="5419800" y="362520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Shared memory</a:t>
            </a:r>
            <a:endParaRPr/>
          </a:p>
        </p:txBody>
      </p:sp>
      <p:sp>
        <p:nvSpPr>
          <p:cNvPr id="213" name="CustomShape 9"/>
          <p:cNvSpPr/>
          <p:nvPr/>
        </p:nvSpPr>
        <p:spPr>
          <a:xfrm>
            <a:off x="5419800" y="420372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__syncthreads()</a:t>
            </a:r>
            <a:endParaRPr/>
          </a:p>
        </p:txBody>
      </p:sp>
      <p:sp>
        <p:nvSpPr>
          <p:cNvPr id="214" name="CustomShape 10"/>
          <p:cNvSpPr/>
          <p:nvPr/>
        </p:nvSpPr>
        <p:spPr>
          <a:xfrm>
            <a:off x="5419800" y="478224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Asynchronous operation</a:t>
            </a:r>
            <a:endParaRPr/>
          </a:p>
        </p:txBody>
      </p:sp>
      <p:sp>
        <p:nvSpPr>
          <p:cNvPr id="215" name="CustomShape 11"/>
          <p:cNvSpPr/>
          <p:nvPr/>
        </p:nvSpPr>
        <p:spPr>
          <a:xfrm>
            <a:off x="5419800" y="536076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Handling errors</a:t>
            </a:r>
            <a:endParaRPr/>
          </a:p>
        </p:txBody>
      </p:sp>
      <p:sp>
        <p:nvSpPr>
          <p:cNvPr id="216" name="CustomShape 12"/>
          <p:cNvSpPr/>
          <p:nvPr/>
        </p:nvSpPr>
        <p:spPr>
          <a:xfrm>
            <a:off x="5419800" y="5939280"/>
            <a:ext cx="2977200" cy="51948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Trebuchet MS"/>
                <a:ea typeface="MS PGothic"/>
              </a:rPr>
              <a:t>Managing devices</a:t>
            </a:r>
            <a:endParaRPr/>
          </a:p>
        </p:txBody>
      </p:sp>
      <p:sp>
        <p:nvSpPr>
          <p:cNvPr id="217" name="Line 13"/>
          <p:cNvSpPr/>
          <p:nvPr/>
        </p:nvSpPr>
        <p:spPr>
          <a:xfrm>
            <a:off x="4900680" y="214920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18" name="Line 14"/>
          <p:cNvSpPr/>
          <p:nvPr/>
        </p:nvSpPr>
        <p:spPr>
          <a:xfrm>
            <a:off x="4900680" y="272520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19" name="Line 15"/>
          <p:cNvSpPr/>
          <p:nvPr/>
        </p:nvSpPr>
        <p:spPr>
          <a:xfrm>
            <a:off x="4900680" y="330624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20" name="Line 16"/>
          <p:cNvSpPr/>
          <p:nvPr/>
        </p:nvSpPr>
        <p:spPr>
          <a:xfrm>
            <a:off x="4900680" y="388476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21" name="Line 17"/>
          <p:cNvSpPr/>
          <p:nvPr/>
        </p:nvSpPr>
        <p:spPr>
          <a:xfrm>
            <a:off x="4900680" y="446328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22" name="Line 18"/>
          <p:cNvSpPr/>
          <p:nvPr/>
        </p:nvSpPr>
        <p:spPr>
          <a:xfrm>
            <a:off x="4900680" y="504216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23" name="Line 19"/>
          <p:cNvSpPr/>
          <p:nvPr/>
        </p:nvSpPr>
        <p:spPr>
          <a:xfrm>
            <a:off x="4900680" y="563724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24" name="Line 20"/>
          <p:cNvSpPr/>
          <p:nvPr/>
        </p:nvSpPr>
        <p:spPr>
          <a:xfrm>
            <a:off x="4900680" y="6203880"/>
            <a:ext cx="5187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25" name="CustomShape 21"/>
          <p:cNvSpPr/>
          <p:nvPr/>
        </p:nvSpPr>
        <p:spPr>
          <a:xfrm>
            <a:off x="694440" y="3283200"/>
            <a:ext cx="2922840" cy="6080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400">
                <a:solidFill>
                  <a:srgbClr val="8aad00"/>
                </a:solidFill>
                <a:latin typeface="Trebuchet MS"/>
              </a:rPr>
              <a:t>CONCEPTS</a:t>
            </a:r>
            <a:endParaRPr/>
          </a:p>
        </p:txBody>
      </p:sp>
      <p:sp>
        <p:nvSpPr>
          <p:cNvPr id="226" name="TextShape 22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Sharing Data Between Threads</a:t>
            </a:r>
            <a:endParaRPr/>
          </a:p>
        </p:txBody>
      </p:sp>
      <p:sp>
        <p:nvSpPr>
          <p:cNvPr id="7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Terminology: within a block, threads share data via </a:t>
            </a:r>
            <a:r>
              <a:rPr lang="en-US" sz="2800">
                <a:solidFill>
                  <a:srgbClr val="77933c"/>
                </a:solidFill>
                <a:latin typeface="Calibri"/>
              </a:rPr>
              <a:t>shared memory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Extremely fast on-chip memory, user-managed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Declare using </a:t>
            </a:r>
            <a:r>
              <a:rPr lang="en-US" sz="2800">
                <a:solidFill>
                  <a:srgbClr val="77933c"/>
                </a:solidFill>
                <a:latin typeface="Courier New"/>
              </a:rPr>
              <a:t>__shared__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, allocated per block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Data is not visible to threads in other blocks</a:t>
            </a:r>
            <a:endParaRPr/>
          </a:p>
        </p:txBody>
      </p:sp>
      <p:sp>
        <p:nvSpPr>
          <p:cNvPr id="785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Implementing With Shared Memory</a:t>
            </a:r>
            <a:endParaRPr/>
          </a:p>
        </p:txBody>
      </p:sp>
      <p:sp>
        <p:nvSpPr>
          <p:cNvPr id="787" name="TextShape 2"/>
          <p:cNvSpPr txBox="1"/>
          <p:nvPr/>
        </p:nvSpPr>
        <p:spPr>
          <a:xfrm>
            <a:off x="304920" y="1566720"/>
            <a:ext cx="8584920" cy="513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Cache data in shared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Read (blockDim.x + 2 * radius) input elements from global memory to shared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Compute blockDim.x output elements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Write blockDim.x output elements to global memory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Each block needs a </a:t>
            </a:r>
            <a:r>
              <a:rPr lang="en-US" sz="2400">
                <a:solidFill>
                  <a:srgbClr val="e46c0a"/>
                </a:solidFill>
                <a:latin typeface="Calibri"/>
              </a:rPr>
              <a:t>halo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of radius elements at each boundary</a:t>
            </a:r>
            <a:endParaRPr/>
          </a:p>
        </p:txBody>
      </p:sp>
      <p:sp>
        <p:nvSpPr>
          <p:cNvPr id="788" name="CustomShape 3"/>
          <p:cNvSpPr/>
          <p:nvPr/>
        </p:nvSpPr>
        <p:spPr>
          <a:xfrm>
            <a:off x="217188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89" name="CustomShape 4"/>
          <p:cNvSpPr/>
          <p:nvPr/>
        </p:nvSpPr>
        <p:spPr>
          <a:xfrm>
            <a:off x="247824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0" name="CustomShape 5"/>
          <p:cNvSpPr/>
          <p:nvPr/>
        </p:nvSpPr>
        <p:spPr>
          <a:xfrm>
            <a:off x="278280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1" name="CustomShape 6"/>
          <p:cNvSpPr/>
          <p:nvPr/>
        </p:nvSpPr>
        <p:spPr>
          <a:xfrm>
            <a:off x="308916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2" name="CustomShape 7"/>
          <p:cNvSpPr/>
          <p:nvPr/>
        </p:nvSpPr>
        <p:spPr>
          <a:xfrm>
            <a:off x="339552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3" name="CustomShape 8"/>
          <p:cNvSpPr/>
          <p:nvPr/>
        </p:nvSpPr>
        <p:spPr>
          <a:xfrm>
            <a:off x="370188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4" name="CustomShape 9"/>
          <p:cNvSpPr/>
          <p:nvPr/>
        </p:nvSpPr>
        <p:spPr>
          <a:xfrm>
            <a:off x="400680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5" name="CustomShape 10"/>
          <p:cNvSpPr/>
          <p:nvPr/>
        </p:nvSpPr>
        <p:spPr>
          <a:xfrm>
            <a:off x="431316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6" name="CustomShape 11"/>
          <p:cNvSpPr/>
          <p:nvPr/>
        </p:nvSpPr>
        <p:spPr>
          <a:xfrm>
            <a:off x="461952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7" name="CustomShape 12"/>
          <p:cNvSpPr/>
          <p:nvPr/>
        </p:nvSpPr>
        <p:spPr>
          <a:xfrm>
            <a:off x="492588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8" name="CustomShape 13"/>
          <p:cNvSpPr/>
          <p:nvPr/>
        </p:nvSpPr>
        <p:spPr>
          <a:xfrm>
            <a:off x="523080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799" name="CustomShape 14"/>
          <p:cNvSpPr/>
          <p:nvPr/>
        </p:nvSpPr>
        <p:spPr>
          <a:xfrm>
            <a:off x="553716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0" name="CustomShape 15"/>
          <p:cNvSpPr/>
          <p:nvPr/>
        </p:nvSpPr>
        <p:spPr>
          <a:xfrm>
            <a:off x="584352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1" name="CustomShape 16"/>
          <p:cNvSpPr/>
          <p:nvPr/>
        </p:nvSpPr>
        <p:spPr>
          <a:xfrm>
            <a:off x="614988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2" name="CustomShape 17"/>
          <p:cNvSpPr/>
          <p:nvPr/>
        </p:nvSpPr>
        <p:spPr>
          <a:xfrm>
            <a:off x="645480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3" name="CustomShape 18"/>
          <p:cNvSpPr/>
          <p:nvPr/>
        </p:nvSpPr>
        <p:spPr>
          <a:xfrm>
            <a:off x="6761160" y="567864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4" name="CustomShape 19"/>
          <p:cNvSpPr/>
          <p:nvPr/>
        </p:nvSpPr>
        <p:spPr>
          <a:xfrm>
            <a:off x="217188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5" name="CustomShape 20"/>
          <p:cNvSpPr/>
          <p:nvPr/>
        </p:nvSpPr>
        <p:spPr>
          <a:xfrm>
            <a:off x="247824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6" name="CustomShape 21"/>
          <p:cNvSpPr/>
          <p:nvPr/>
        </p:nvSpPr>
        <p:spPr>
          <a:xfrm>
            <a:off x="278280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7" name="CustomShape 22"/>
          <p:cNvSpPr/>
          <p:nvPr/>
        </p:nvSpPr>
        <p:spPr>
          <a:xfrm>
            <a:off x="308916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8" name="CustomShape 23"/>
          <p:cNvSpPr/>
          <p:nvPr/>
        </p:nvSpPr>
        <p:spPr>
          <a:xfrm>
            <a:off x="339552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09" name="CustomShape 24"/>
          <p:cNvSpPr/>
          <p:nvPr/>
        </p:nvSpPr>
        <p:spPr>
          <a:xfrm>
            <a:off x="370188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0" name="CustomShape 25"/>
          <p:cNvSpPr/>
          <p:nvPr/>
        </p:nvSpPr>
        <p:spPr>
          <a:xfrm>
            <a:off x="400680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1" name="CustomShape 26"/>
          <p:cNvSpPr/>
          <p:nvPr/>
        </p:nvSpPr>
        <p:spPr>
          <a:xfrm>
            <a:off x="431316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2" name="CustomShape 27"/>
          <p:cNvSpPr/>
          <p:nvPr/>
        </p:nvSpPr>
        <p:spPr>
          <a:xfrm>
            <a:off x="461952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3" name="CustomShape 28"/>
          <p:cNvSpPr/>
          <p:nvPr/>
        </p:nvSpPr>
        <p:spPr>
          <a:xfrm>
            <a:off x="492588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4" name="CustomShape 29"/>
          <p:cNvSpPr/>
          <p:nvPr/>
        </p:nvSpPr>
        <p:spPr>
          <a:xfrm>
            <a:off x="523080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5" name="CustomShape 30"/>
          <p:cNvSpPr/>
          <p:nvPr/>
        </p:nvSpPr>
        <p:spPr>
          <a:xfrm>
            <a:off x="553716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6" name="CustomShape 31"/>
          <p:cNvSpPr/>
          <p:nvPr/>
        </p:nvSpPr>
        <p:spPr>
          <a:xfrm>
            <a:off x="584352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7" name="CustomShape 32"/>
          <p:cNvSpPr/>
          <p:nvPr/>
        </p:nvSpPr>
        <p:spPr>
          <a:xfrm>
            <a:off x="614988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8" name="CustomShape 33"/>
          <p:cNvSpPr/>
          <p:nvPr/>
        </p:nvSpPr>
        <p:spPr>
          <a:xfrm>
            <a:off x="645480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19" name="CustomShape 34"/>
          <p:cNvSpPr/>
          <p:nvPr/>
        </p:nvSpPr>
        <p:spPr>
          <a:xfrm>
            <a:off x="676116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20" name="CustomShape 35"/>
          <p:cNvSpPr/>
          <p:nvPr/>
        </p:nvSpPr>
        <p:spPr>
          <a:xfrm>
            <a:off x="706284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21" name="CustomShape 36"/>
          <p:cNvSpPr/>
          <p:nvPr/>
        </p:nvSpPr>
        <p:spPr>
          <a:xfrm>
            <a:off x="736920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22" name="CustomShape 37"/>
          <p:cNvSpPr/>
          <p:nvPr/>
        </p:nvSpPr>
        <p:spPr>
          <a:xfrm>
            <a:off x="7675560" y="4729320"/>
            <a:ext cx="27432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23" name="CustomShape 38"/>
          <p:cNvSpPr/>
          <p:nvPr/>
        </p:nvSpPr>
        <p:spPr>
          <a:xfrm>
            <a:off x="1260360" y="4729320"/>
            <a:ext cx="27432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24" name="CustomShape 39"/>
          <p:cNvSpPr/>
          <p:nvPr/>
        </p:nvSpPr>
        <p:spPr>
          <a:xfrm>
            <a:off x="156528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25" name="CustomShape 40"/>
          <p:cNvSpPr/>
          <p:nvPr/>
        </p:nvSpPr>
        <p:spPr>
          <a:xfrm>
            <a:off x="1871640" y="4729320"/>
            <a:ext cx="275760" cy="27432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26" name="CustomShape 41"/>
          <p:cNvSpPr/>
          <p:nvPr/>
        </p:nvSpPr>
        <p:spPr>
          <a:xfrm>
            <a:off x="4384800" y="5278320"/>
            <a:ext cx="448920" cy="25056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00"/>
              </a:gs>
              <a:gs pos="50000">
                <a:srgbClr val="808080"/>
              </a:gs>
              <a:gs pos="100000">
                <a:srgbClr val="0000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27" name="CustomShape 42"/>
          <p:cNvSpPr/>
          <p:nvPr/>
        </p:nvSpPr>
        <p:spPr>
          <a:xfrm rot="16200000">
            <a:off x="4454280" y="3795840"/>
            <a:ext cx="299520" cy="4865400"/>
          </a:xfrm>
          <a:prstGeom prst="leftBrace">
            <a:avLst>
              <a:gd name="adj1" fmla="val 55365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828" name="CustomShape 43"/>
          <p:cNvSpPr/>
          <p:nvPr/>
        </p:nvSpPr>
        <p:spPr>
          <a:xfrm rot="16200000">
            <a:off x="1628640" y="4810320"/>
            <a:ext cx="150480" cy="887040"/>
          </a:xfrm>
          <a:prstGeom prst="leftBrace">
            <a:avLst>
              <a:gd name="adj1" fmla="val 33417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829" name="CustomShape 44"/>
          <p:cNvSpPr/>
          <p:nvPr/>
        </p:nvSpPr>
        <p:spPr>
          <a:xfrm rot="16200000">
            <a:off x="7427880" y="4810320"/>
            <a:ext cx="150480" cy="887040"/>
          </a:xfrm>
          <a:prstGeom prst="leftBrace">
            <a:avLst>
              <a:gd name="adj1" fmla="val 33417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830" name="CustomShape 45"/>
          <p:cNvSpPr/>
          <p:nvPr/>
        </p:nvSpPr>
        <p:spPr>
          <a:xfrm>
            <a:off x="3260880" y="6378480"/>
            <a:ext cx="2678760" cy="3337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</a:rPr>
              <a:t>blockDim.x output elements</a:t>
            </a:r>
            <a:endParaRPr/>
          </a:p>
        </p:txBody>
      </p:sp>
      <p:sp>
        <p:nvSpPr>
          <p:cNvPr id="831" name="CustomShape 46"/>
          <p:cNvSpPr/>
          <p:nvPr/>
        </p:nvSpPr>
        <p:spPr>
          <a:xfrm>
            <a:off x="1115640" y="5303880"/>
            <a:ext cx="1174680" cy="3337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</a:rPr>
              <a:t>halo on left</a:t>
            </a:r>
            <a:endParaRPr/>
          </a:p>
        </p:txBody>
      </p:sp>
      <p:sp>
        <p:nvSpPr>
          <p:cNvPr id="832" name="CustomShape 47"/>
          <p:cNvSpPr/>
          <p:nvPr/>
        </p:nvSpPr>
        <p:spPr>
          <a:xfrm>
            <a:off x="6855840" y="5297400"/>
            <a:ext cx="1298160" cy="3337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</a:rPr>
              <a:t>halo on right</a:t>
            </a:r>
            <a:endParaRPr/>
          </a:p>
        </p:txBody>
      </p:sp>
      <p:sp>
        <p:nvSpPr>
          <p:cNvPr id="833" name="TextShape 48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798" dur="indefinite" restart="never" nodeType="tmRoot">
          <p:childTnLst>
            <p:seq>
              <p:cTn id="799" dur="indefinite" nodeType="mainSeq">
                <p:childTnLst>
                  <p:par>
                    <p:cTn id="800" nodeType="clickEffect" fill="hold">
                      <p:stCondLst>
                        <p:cond delay="indefinite"/>
                      </p:stCondLst>
                      <p:childTnLst>
                        <p:par>
                          <p:cTn id="8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196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4" dur="500"/>
                                        <p:tgtEl>
                                          <p:spTgt spid="787">
                                            <p:txEl>
                                              <p:pRg st="196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7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0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3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6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5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8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1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4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76320" y="1674720"/>
            <a:ext cx="6546600" cy="47257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8aad00"/>
                </a:solidFill>
                <a:latin typeface="Courier New"/>
              </a:rPr>
              <a:t>__global__ void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 stencil_1d(</a:t>
            </a:r>
            <a:r>
              <a:rPr b="1" lang="en-GB" sz="15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 *in, </a:t>
            </a:r>
            <a:r>
              <a:rPr b="1" lang="en-GB" sz="15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 *out)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ff9933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ff9933"/>
                </a:solidFill>
                <a:latin typeface="Courier New"/>
              </a:rPr>
              <a:t>__shared__ </a:t>
            </a:r>
            <a:r>
              <a:rPr b="1" lang="en-GB" sz="15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 temp[BLOCK_SIZE + 2 * RADIUS];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8aad00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5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gindex = threadIdx.x + blockIdx.x * blockDim.x;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8aad00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 sz="15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lindex = threadIdx.x + RADIUS;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500">
                <a:solidFill>
                  <a:srgbClr val="808080"/>
                </a:solidFill>
                <a:latin typeface="Courier New"/>
              </a:rPr>
              <a:t>  </a:t>
            </a:r>
            <a:r>
              <a:rPr b="1" i="1" lang="en-GB" sz="1500">
                <a:solidFill>
                  <a:srgbClr val="e46c0a"/>
                </a:solidFill>
                <a:latin typeface="Courier New"/>
              </a:rPr>
              <a:t>// Read input elements into shared memory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ffffff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temp[lindex] = in[gindex];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if (threadIdx.x &lt; RADIUS) {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temp[lindex - RADIUS] = in[gindex - RADIUS];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temp[lindex + BLOCK_SIZE] = 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    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in[gindex + BLOCK_SIZE];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835" name="CustomShape 2"/>
          <p:cNvSpPr/>
          <p:nvPr/>
        </p:nvSpPr>
        <p:spPr>
          <a:xfrm>
            <a:off x="624060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36" name="CustomShape 3"/>
          <p:cNvSpPr/>
          <p:nvPr/>
        </p:nvSpPr>
        <p:spPr>
          <a:xfrm>
            <a:off x="636804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37" name="CustomShape 4"/>
          <p:cNvSpPr/>
          <p:nvPr/>
        </p:nvSpPr>
        <p:spPr>
          <a:xfrm>
            <a:off x="649584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38" name="CustomShape 5"/>
          <p:cNvSpPr/>
          <p:nvPr/>
        </p:nvSpPr>
        <p:spPr>
          <a:xfrm>
            <a:off x="662364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39" name="CustomShape 6"/>
          <p:cNvSpPr/>
          <p:nvPr/>
        </p:nvSpPr>
        <p:spPr>
          <a:xfrm>
            <a:off x="675108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0" name="CustomShape 7"/>
          <p:cNvSpPr/>
          <p:nvPr/>
        </p:nvSpPr>
        <p:spPr>
          <a:xfrm>
            <a:off x="687888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1" name="CustomShape 8"/>
          <p:cNvSpPr/>
          <p:nvPr/>
        </p:nvSpPr>
        <p:spPr>
          <a:xfrm>
            <a:off x="700632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2" name="CustomShape 9"/>
          <p:cNvSpPr/>
          <p:nvPr/>
        </p:nvSpPr>
        <p:spPr>
          <a:xfrm>
            <a:off x="713412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3" name="CustomShape 10"/>
          <p:cNvSpPr/>
          <p:nvPr/>
        </p:nvSpPr>
        <p:spPr>
          <a:xfrm>
            <a:off x="726192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4" name="CustomShape 11"/>
          <p:cNvSpPr/>
          <p:nvPr/>
        </p:nvSpPr>
        <p:spPr>
          <a:xfrm>
            <a:off x="738936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5" name="CustomShape 12"/>
          <p:cNvSpPr/>
          <p:nvPr/>
        </p:nvSpPr>
        <p:spPr>
          <a:xfrm>
            <a:off x="751716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6" name="CustomShape 13"/>
          <p:cNvSpPr/>
          <p:nvPr/>
        </p:nvSpPr>
        <p:spPr>
          <a:xfrm>
            <a:off x="764460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7" name="CustomShape 14"/>
          <p:cNvSpPr/>
          <p:nvPr/>
        </p:nvSpPr>
        <p:spPr>
          <a:xfrm>
            <a:off x="777240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8" name="CustomShape 15"/>
          <p:cNvSpPr/>
          <p:nvPr/>
        </p:nvSpPr>
        <p:spPr>
          <a:xfrm>
            <a:off x="790020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49" name="CustomShape 16"/>
          <p:cNvSpPr/>
          <p:nvPr/>
        </p:nvSpPr>
        <p:spPr>
          <a:xfrm>
            <a:off x="802764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0" name="CustomShape 17"/>
          <p:cNvSpPr/>
          <p:nvPr/>
        </p:nvSpPr>
        <p:spPr>
          <a:xfrm>
            <a:off x="815544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1" name="CustomShape 18"/>
          <p:cNvSpPr/>
          <p:nvPr/>
        </p:nvSpPr>
        <p:spPr>
          <a:xfrm>
            <a:off x="828288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2" name="CustomShape 19"/>
          <p:cNvSpPr/>
          <p:nvPr/>
        </p:nvSpPr>
        <p:spPr>
          <a:xfrm>
            <a:off x="841068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3" name="CustomShape 20"/>
          <p:cNvSpPr/>
          <p:nvPr/>
        </p:nvSpPr>
        <p:spPr>
          <a:xfrm>
            <a:off x="853848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4" name="CustomShape 21"/>
          <p:cNvSpPr/>
          <p:nvPr/>
        </p:nvSpPr>
        <p:spPr>
          <a:xfrm>
            <a:off x="866592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5" name="CustomShape 22"/>
          <p:cNvSpPr/>
          <p:nvPr/>
        </p:nvSpPr>
        <p:spPr>
          <a:xfrm>
            <a:off x="879372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6" name="CustomShape 23"/>
          <p:cNvSpPr/>
          <p:nvPr/>
        </p:nvSpPr>
        <p:spPr>
          <a:xfrm>
            <a:off x="8921160" y="2028960"/>
            <a:ext cx="120600" cy="13680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7" name="CustomShape 24"/>
          <p:cNvSpPr/>
          <p:nvPr/>
        </p:nvSpPr>
        <p:spPr>
          <a:xfrm>
            <a:off x="6240600" y="3444840"/>
            <a:ext cx="1202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8" name="CustomShape 25"/>
          <p:cNvSpPr/>
          <p:nvPr/>
        </p:nvSpPr>
        <p:spPr>
          <a:xfrm>
            <a:off x="6367320" y="3444840"/>
            <a:ext cx="1220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59" name="CustomShape 26"/>
          <p:cNvSpPr/>
          <p:nvPr/>
        </p:nvSpPr>
        <p:spPr>
          <a:xfrm>
            <a:off x="6496200" y="3444840"/>
            <a:ext cx="1202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60" name="CustomShape 27"/>
          <p:cNvSpPr/>
          <p:nvPr/>
        </p:nvSpPr>
        <p:spPr>
          <a:xfrm>
            <a:off x="662292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1" name="CustomShape 28"/>
          <p:cNvSpPr/>
          <p:nvPr/>
        </p:nvSpPr>
        <p:spPr>
          <a:xfrm>
            <a:off x="675180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2" name="CustomShape 29"/>
          <p:cNvSpPr/>
          <p:nvPr/>
        </p:nvSpPr>
        <p:spPr>
          <a:xfrm>
            <a:off x="687852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3" name="CustomShape 30"/>
          <p:cNvSpPr/>
          <p:nvPr/>
        </p:nvSpPr>
        <p:spPr>
          <a:xfrm>
            <a:off x="700740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4" name="CustomShape 31"/>
          <p:cNvSpPr/>
          <p:nvPr/>
        </p:nvSpPr>
        <p:spPr>
          <a:xfrm>
            <a:off x="713412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5" name="CustomShape 32"/>
          <p:cNvSpPr/>
          <p:nvPr/>
        </p:nvSpPr>
        <p:spPr>
          <a:xfrm>
            <a:off x="7261200" y="344484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6" name="CustomShape 33"/>
          <p:cNvSpPr/>
          <p:nvPr/>
        </p:nvSpPr>
        <p:spPr>
          <a:xfrm>
            <a:off x="738972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7" name="CustomShape 34"/>
          <p:cNvSpPr/>
          <p:nvPr/>
        </p:nvSpPr>
        <p:spPr>
          <a:xfrm>
            <a:off x="751680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8" name="CustomShape 35"/>
          <p:cNvSpPr/>
          <p:nvPr/>
        </p:nvSpPr>
        <p:spPr>
          <a:xfrm>
            <a:off x="764532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69" name="CustomShape 36"/>
          <p:cNvSpPr/>
          <p:nvPr/>
        </p:nvSpPr>
        <p:spPr>
          <a:xfrm>
            <a:off x="777240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70" name="CustomShape 37"/>
          <p:cNvSpPr/>
          <p:nvPr/>
        </p:nvSpPr>
        <p:spPr>
          <a:xfrm>
            <a:off x="7899480" y="344484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71" name="CustomShape 38"/>
          <p:cNvSpPr/>
          <p:nvPr/>
        </p:nvSpPr>
        <p:spPr>
          <a:xfrm>
            <a:off x="802800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72" name="CustomShape 39"/>
          <p:cNvSpPr/>
          <p:nvPr/>
        </p:nvSpPr>
        <p:spPr>
          <a:xfrm>
            <a:off x="815508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73" name="CustomShape 40"/>
          <p:cNvSpPr/>
          <p:nvPr/>
        </p:nvSpPr>
        <p:spPr>
          <a:xfrm>
            <a:off x="828360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74" name="CustomShape 41"/>
          <p:cNvSpPr/>
          <p:nvPr/>
        </p:nvSpPr>
        <p:spPr>
          <a:xfrm>
            <a:off x="841068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75" name="CustomShape 42"/>
          <p:cNvSpPr/>
          <p:nvPr/>
        </p:nvSpPr>
        <p:spPr>
          <a:xfrm>
            <a:off x="8539200" y="344484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76" name="CustomShape 43"/>
          <p:cNvSpPr/>
          <p:nvPr/>
        </p:nvSpPr>
        <p:spPr>
          <a:xfrm>
            <a:off x="8666280" y="3444840"/>
            <a:ext cx="1202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77" name="CustomShape 44"/>
          <p:cNvSpPr/>
          <p:nvPr/>
        </p:nvSpPr>
        <p:spPr>
          <a:xfrm>
            <a:off x="8793000" y="3444840"/>
            <a:ext cx="1220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78" name="CustomShape 45"/>
          <p:cNvSpPr/>
          <p:nvPr/>
        </p:nvSpPr>
        <p:spPr>
          <a:xfrm>
            <a:off x="8921880" y="3444840"/>
            <a:ext cx="1202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79" name="CustomShape 46"/>
          <p:cNvSpPr/>
          <p:nvPr/>
        </p:nvSpPr>
        <p:spPr>
          <a:xfrm>
            <a:off x="62406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80" name="CustomShape 47"/>
          <p:cNvSpPr/>
          <p:nvPr/>
        </p:nvSpPr>
        <p:spPr>
          <a:xfrm>
            <a:off x="6367320" y="396252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81" name="CustomShape 48"/>
          <p:cNvSpPr/>
          <p:nvPr/>
        </p:nvSpPr>
        <p:spPr>
          <a:xfrm>
            <a:off x="64962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882" name="CustomShape 49"/>
          <p:cNvSpPr/>
          <p:nvPr/>
        </p:nvSpPr>
        <p:spPr>
          <a:xfrm>
            <a:off x="662292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83" name="CustomShape 50"/>
          <p:cNvSpPr/>
          <p:nvPr/>
        </p:nvSpPr>
        <p:spPr>
          <a:xfrm>
            <a:off x="67518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84" name="CustomShape 51"/>
          <p:cNvSpPr/>
          <p:nvPr/>
        </p:nvSpPr>
        <p:spPr>
          <a:xfrm>
            <a:off x="687852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85" name="CustomShape 52"/>
          <p:cNvSpPr/>
          <p:nvPr/>
        </p:nvSpPr>
        <p:spPr>
          <a:xfrm>
            <a:off x="70074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86" name="CustomShape 53"/>
          <p:cNvSpPr/>
          <p:nvPr/>
        </p:nvSpPr>
        <p:spPr>
          <a:xfrm>
            <a:off x="713412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87" name="CustomShape 54"/>
          <p:cNvSpPr/>
          <p:nvPr/>
        </p:nvSpPr>
        <p:spPr>
          <a:xfrm>
            <a:off x="7261200" y="396252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88" name="CustomShape 55"/>
          <p:cNvSpPr/>
          <p:nvPr/>
        </p:nvSpPr>
        <p:spPr>
          <a:xfrm>
            <a:off x="738972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89" name="CustomShape 56"/>
          <p:cNvSpPr/>
          <p:nvPr/>
        </p:nvSpPr>
        <p:spPr>
          <a:xfrm>
            <a:off x="75168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0" name="CustomShape 57"/>
          <p:cNvSpPr/>
          <p:nvPr/>
        </p:nvSpPr>
        <p:spPr>
          <a:xfrm>
            <a:off x="764532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1" name="CustomShape 58"/>
          <p:cNvSpPr/>
          <p:nvPr/>
        </p:nvSpPr>
        <p:spPr>
          <a:xfrm>
            <a:off x="77724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2" name="CustomShape 59"/>
          <p:cNvSpPr/>
          <p:nvPr/>
        </p:nvSpPr>
        <p:spPr>
          <a:xfrm>
            <a:off x="7899480" y="396252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3" name="CustomShape 60"/>
          <p:cNvSpPr/>
          <p:nvPr/>
        </p:nvSpPr>
        <p:spPr>
          <a:xfrm>
            <a:off x="80280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4" name="CustomShape 61"/>
          <p:cNvSpPr/>
          <p:nvPr/>
        </p:nvSpPr>
        <p:spPr>
          <a:xfrm>
            <a:off x="815508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5" name="CustomShape 62"/>
          <p:cNvSpPr/>
          <p:nvPr/>
        </p:nvSpPr>
        <p:spPr>
          <a:xfrm>
            <a:off x="82836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6" name="CustomShape 63"/>
          <p:cNvSpPr/>
          <p:nvPr/>
        </p:nvSpPr>
        <p:spPr>
          <a:xfrm>
            <a:off x="841068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7" name="CustomShape 64"/>
          <p:cNvSpPr/>
          <p:nvPr/>
        </p:nvSpPr>
        <p:spPr>
          <a:xfrm>
            <a:off x="8539200" y="396252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898" name="CustomShape 65"/>
          <p:cNvSpPr/>
          <p:nvPr/>
        </p:nvSpPr>
        <p:spPr>
          <a:xfrm>
            <a:off x="8666280" y="3962520"/>
            <a:ext cx="1202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899" name="CustomShape 66"/>
          <p:cNvSpPr/>
          <p:nvPr/>
        </p:nvSpPr>
        <p:spPr>
          <a:xfrm>
            <a:off x="8793000" y="3962520"/>
            <a:ext cx="1220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00" name="CustomShape 67"/>
          <p:cNvSpPr/>
          <p:nvPr/>
        </p:nvSpPr>
        <p:spPr>
          <a:xfrm>
            <a:off x="8921880" y="3962520"/>
            <a:ext cx="12024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01" name="CustomShape 68"/>
          <p:cNvSpPr/>
          <p:nvPr/>
        </p:nvSpPr>
        <p:spPr>
          <a:xfrm>
            <a:off x="62406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902" name="CustomShape 69"/>
          <p:cNvSpPr/>
          <p:nvPr/>
        </p:nvSpPr>
        <p:spPr>
          <a:xfrm>
            <a:off x="6367320" y="426708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903" name="CustomShape 70"/>
          <p:cNvSpPr/>
          <p:nvPr/>
        </p:nvSpPr>
        <p:spPr>
          <a:xfrm>
            <a:off x="64962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904" name="CustomShape 71"/>
          <p:cNvSpPr/>
          <p:nvPr/>
        </p:nvSpPr>
        <p:spPr>
          <a:xfrm>
            <a:off x="662292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05" name="CustomShape 72"/>
          <p:cNvSpPr/>
          <p:nvPr/>
        </p:nvSpPr>
        <p:spPr>
          <a:xfrm>
            <a:off x="67518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06" name="CustomShape 73"/>
          <p:cNvSpPr/>
          <p:nvPr/>
        </p:nvSpPr>
        <p:spPr>
          <a:xfrm>
            <a:off x="687852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07" name="CustomShape 74"/>
          <p:cNvSpPr/>
          <p:nvPr/>
        </p:nvSpPr>
        <p:spPr>
          <a:xfrm>
            <a:off x="70074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08" name="CustomShape 75"/>
          <p:cNvSpPr/>
          <p:nvPr/>
        </p:nvSpPr>
        <p:spPr>
          <a:xfrm>
            <a:off x="713412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09" name="CustomShape 76"/>
          <p:cNvSpPr/>
          <p:nvPr/>
        </p:nvSpPr>
        <p:spPr>
          <a:xfrm>
            <a:off x="7261200" y="426708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0" name="CustomShape 77"/>
          <p:cNvSpPr/>
          <p:nvPr/>
        </p:nvSpPr>
        <p:spPr>
          <a:xfrm>
            <a:off x="738972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1" name="CustomShape 78"/>
          <p:cNvSpPr/>
          <p:nvPr/>
        </p:nvSpPr>
        <p:spPr>
          <a:xfrm>
            <a:off x="75168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2" name="CustomShape 79"/>
          <p:cNvSpPr/>
          <p:nvPr/>
        </p:nvSpPr>
        <p:spPr>
          <a:xfrm>
            <a:off x="764532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3" name="CustomShape 80"/>
          <p:cNvSpPr/>
          <p:nvPr/>
        </p:nvSpPr>
        <p:spPr>
          <a:xfrm>
            <a:off x="77724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4" name="CustomShape 81"/>
          <p:cNvSpPr/>
          <p:nvPr/>
        </p:nvSpPr>
        <p:spPr>
          <a:xfrm>
            <a:off x="7899480" y="426708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5" name="CustomShape 82"/>
          <p:cNvSpPr/>
          <p:nvPr/>
        </p:nvSpPr>
        <p:spPr>
          <a:xfrm>
            <a:off x="80280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6" name="CustomShape 83"/>
          <p:cNvSpPr/>
          <p:nvPr/>
        </p:nvSpPr>
        <p:spPr>
          <a:xfrm>
            <a:off x="815508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7" name="CustomShape 84"/>
          <p:cNvSpPr/>
          <p:nvPr/>
        </p:nvSpPr>
        <p:spPr>
          <a:xfrm>
            <a:off x="82836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8" name="CustomShape 85"/>
          <p:cNvSpPr/>
          <p:nvPr/>
        </p:nvSpPr>
        <p:spPr>
          <a:xfrm>
            <a:off x="841068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19" name="CustomShape 86"/>
          <p:cNvSpPr/>
          <p:nvPr/>
        </p:nvSpPr>
        <p:spPr>
          <a:xfrm>
            <a:off x="853920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20" name="CustomShape 87"/>
          <p:cNvSpPr/>
          <p:nvPr/>
        </p:nvSpPr>
        <p:spPr>
          <a:xfrm>
            <a:off x="866628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921" name="CustomShape 88"/>
          <p:cNvSpPr/>
          <p:nvPr/>
        </p:nvSpPr>
        <p:spPr>
          <a:xfrm>
            <a:off x="8793000" y="4267080"/>
            <a:ext cx="1220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922" name="CustomShape 89"/>
          <p:cNvSpPr/>
          <p:nvPr/>
        </p:nvSpPr>
        <p:spPr>
          <a:xfrm>
            <a:off x="8921880" y="4267080"/>
            <a:ext cx="12024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860c"/>
              </a:gs>
              <a:gs pos="50000">
                <a:srgbClr val="c1660c"/>
              </a:gs>
              <a:gs pos="100000">
                <a:srgbClr val="ff860c"/>
              </a:gs>
            </a:gsLst>
            <a:lin ang="16200000"/>
          </a:gradFill>
          <a:ln w="9360">
            <a:solidFill>
              <a:srgbClr val="e68627"/>
            </a:solidFill>
            <a:round/>
          </a:ln>
        </p:spPr>
      </p:sp>
      <p:sp>
        <p:nvSpPr>
          <p:cNvPr id="923" name="TextShape 90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924" name="CustomShape 91"/>
          <p:cNvSpPr/>
          <p:nvPr/>
        </p:nvSpPr>
        <p:spPr>
          <a:xfrm>
            <a:off x="457200" y="457200"/>
            <a:ext cx="8229240" cy="960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000000"/>
                </a:solidFill>
                <a:latin typeface="Calibri"/>
              </a:rPr>
              <a:t>Stencil Kernel</a:t>
            </a:r>
            <a:endParaRPr/>
          </a:p>
        </p:txBody>
      </p:sp>
    </p:spTree>
  </p:cSld>
  <p:timing>
    <p:tnLst>
      <p:par>
        <p:cTn id="835" dur="indefinite" restart="never" nodeType="tmRoot">
          <p:childTnLst>
            <p:seq>
              <p:cTn id="836" dur="indefinite" nodeType="mainSeq">
                <p:childTnLst>
                  <p:par>
                    <p:cTn id="837" nodeType="clickEffect" fill="hold">
                      <p:stCondLst>
                        <p:cond delay="indefinite"/>
                      </p:stCondLst>
                      <p:childTnLst>
                        <p:par>
                          <p:cTn id="8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48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1" dur="500"/>
                                        <p:tgtEl>
                                          <p:spTgt spid="834">
                                            <p:txEl>
                                              <p:pRg st="48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nodeType="clickEffect" fill="hold">
                      <p:stCondLst>
                        <p:cond delay="indefinite"/>
                      </p:stCondLst>
                      <p:childTnLst>
                        <p:par>
                          <p:cTn id="8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9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9" dur="500"/>
                                        <p:tgtEl>
                                          <p:spTgt spid="834">
                                            <p:txEl>
                                              <p:pRg st="96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150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2" dur="500"/>
                                        <p:tgtEl>
                                          <p:spTgt spid="834">
                                            <p:txEl>
                                              <p:pRg st="150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nodeType="clickEffect" fill="hold">
                      <p:stCondLst>
                        <p:cond delay="indefinite"/>
                      </p:stCondLst>
                      <p:childTnLst>
                        <p:par>
                          <p:cTn id="8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188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23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nodeType="clickEffect" fill="hold">
                      <p:stCondLst>
                        <p:cond delay="indefinite"/>
                      </p:stCondLst>
                      <p:childTnLst>
                        <p:par>
                          <p:cTn id="8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261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6" dur="500"/>
                                        <p:tgtEl>
                                          <p:spTgt spid="834">
                                            <p:txEl>
                                              <p:pRg st="261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291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9" dur="500"/>
                                        <p:tgtEl>
                                          <p:spTgt spid="834">
                                            <p:txEl>
                                              <p:pRg st="291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3" nodeType="clickEffect" fill="hold">
                      <p:stCondLst>
                        <p:cond delay="indefinite"/>
                      </p:stCondLst>
                      <p:childTnLst>
                        <p:par>
                          <p:cTn id="8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340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7" dur="500"/>
                                        <p:tgtEl>
                                          <p:spTgt spid="834">
                                            <p:txEl>
                                              <p:pRg st="340" end="3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nodeType="clickEffect" fill="hold">
                      <p:stCondLst>
                        <p:cond delay="indefinite"/>
                      </p:stCondLst>
                      <p:childTnLst>
                        <p:par>
                          <p:cTn id="8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373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2" dur="500"/>
                                        <p:tgtEl>
                                          <p:spTgt spid="834">
                                            <p:txEl>
                                              <p:pRg st="373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404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5" dur="500"/>
                                        <p:tgtEl>
                                          <p:spTgt spid="834">
                                            <p:txEl>
                                              <p:pRg st="404" end="4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CustomShape 1"/>
          <p:cNvSpPr/>
          <p:nvPr/>
        </p:nvSpPr>
        <p:spPr>
          <a:xfrm>
            <a:off x="76320" y="1600200"/>
            <a:ext cx="8368920" cy="472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GB" sz="1500">
                <a:solidFill>
                  <a:srgbClr val="eeece1"/>
                </a:solidFill>
                <a:latin typeface="Courier New"/>
              </a:rPr>
              <a:t>  </a:t>
            </a:r>
            <a:r>
              <a:rPr b="1" i="1" lang="en-GB" sz="1500">
                <a:solidFill>
                  <a:srgbClr val="e46c0a"/>
                </a:solidFill>
                <a:latin typeface="Courier New"/>
              </a:rPr>
              <a:t>// Apply the stencil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ffffff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9bbb59"/>
                </a:solidFill>
                <a:latin typeface="Courier New"/>
              </a:rPr>
              <a:t>int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result = 0;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ffffff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for (</a:t>
            </a:r>
            <a:r>
              <a:rPr b="1" lang="en-GB" sz="1500">
                <a:solidFill>
                  <a:srgbClr val="9bbb59"/>
                </a:solidFill>
                <a:latin typeface="Courier New"/>
              </a:rPr>
              <a:t>int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offset = -RADIUS ; offset &lt;= RADIUS ; offset++)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result += temp[lindex + offset];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 sz="1500">
                <a:solidFill>
                  <a:srgbClr val="000000"/>
                </a:solidFill>
                <a:latin typeface="Courier New"/>
              </a:rPr>
              <a:t>  </a:t>
            </a:r>
            <a:r>
              <a:rPr b="1" i="1" lang="en-GB" sz="1500">
                <a:solidFill>
                  <a:srgbClr val="000000"/>
                </a:solidFill>
                <a:latin typeface="Courier New"/>
              </a:rPr>
              <a:t>// Store the result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GB" sz="1500">
                <a:solidFill>
                  <a:srgbClr val="000000"/>
                </a:solidFill>
                <a:latin typeface="Courier New"/>
              </a:rPr>
              <a:t>out[gindex] = result;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15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92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Stencil Kernel</a:t>
            </a:r>
            <a:endParaRPr/>
          </a:p>
        </p:txBody>
      </p:sp>
      <p:sp>
        <p:nvSpPr>
          <p:cNvPr id="927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ransition spd="slow">
    <p:push dir="d"/>
  </p:transition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Data Race!</a:t>
            </a:r>
            <a:endParaRPr/>
          </a:p>
        </p:txBody>
      </p:sp>
      <p:sp>
        <p:nvSpPr>
          <p:cNvPr id="929" name="TextShape 2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  <p:sp>
        <p:nvSpPr>
          <p:cNvPr id="930" name="CustomShape 3"/>
          <p:cNvSpPr/>
          <p:nvPr/>
        </p:nvSpPr>
        <p:spPr>
          <a:xfrm>
            <a:off x="76320" y="1600200"/>
            <a:ext cx="8749800" cy="47239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400">
                <a:solidFill>
                  <a:srgbClr val="000000"/>
                </a:solidFill>
                <a:latin typeface="Calibri"/>
              </a:rPr>
              <a:t>The stencil example will not work…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400">
                <a:solidFill>
                  <a:srgbClr val="000000"/>
                </a:solidFill>
                <a:latin typeface="Calibri"/>
              </a:rPr>
              <a:t>Suppose thread 15 reads the halo before thread 0 has fetched it…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Courier New"/>
              </a:rPr>
              <a:t>  </a:t>
            </a:r>
            <a:r>
              <a:rPr lang="en-GB" sz="1400">
                <a:solidFill>
                  <a:srgbClr val="000000"/>
                </a:solidFill>
                <a:latin typeface="Courier New"/>
              </a:rPr>
              <a:t>temp[lindex] = in[gindex];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  </a:t>
            </a:r>
            <a:r>
              <a:rPr lang="en-GB" sz="1400">
                <a:solidFill>
                  <a:srgbClr val="000000"/>
                </a:solidFill>
                <a:latin typeface="Courier New"/>
              </a:rPr>
              <a:t>if (threadIdx.x &lt; RADIUS) {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GB" sz="1400">
                <a:solidFill>
                  <a:srgbClr val="000000"/>
                </a:solidFill>
                <a:latin typeface="Courier New"/>
              </a:rPr>
              <a:t>temp[lindex – RADIUS = in[gindex – RADIUS];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GB" sz="1400">
                <a:solidFill>
                  <a:srgbClr val="000000"/>
                </a:solidFill>
                <a:latin typeface="Courier New"/>
              </a:rPr>
              <a:t>temp[lindex + BLOCK_SIZE] = in[gindex + BLOCK_SIZE];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  </a:t>
            </a:r>
            <a:r>
              <a:rPr lang="en-GB" sz="1400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  </a:t>
            </a:r>
            <a:r>
              <a:rPr lang="en-GB" sz="1400">
                <a:solidFill>
                  <a:srgbClr val="000000"/>
                </a:solidFill>
                <a:latin typeface="Courier New"/>
              </a:rPr>
              <a:t>int result = 0;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ourier New"/>
              </a:rPr>
              <a:t>  </a:t>
            </a:r>
            <a:r>
              <a:rPr lang="en-GB" sz="1400">
                <a:solidFill>
                  <a:srgbClr val="000000"/>
                </a:solidFill>
                <a:latin typeface="Courier New"/>
              </a:rPr>
              <a:t>result += temp[lindex + 1];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31" name="CustomShape 4"/>
          <p:cNvSpPr/>
          <p:nvPr/>
        </p:nvSpPr>
        <p:spPr>
          <a:xfrm>
            <a:off x="602784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2" name="CustomShape 5"/>
          <p:cNvSpPr/>
          <p:nvPr/>
        </p:nvSpPr>
        <p:spPr>
          <a:xfrm>
            <a:off x="616104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3" name="CustomShape 6"/>
          <p:cNvSpPr/>
          <p:nvPr/>
        </p:nvSpPr>
        <p:spPr>
          <a:xfrm>
            <a:off x="6296040" y="5261040"/>
            <a:ext cx="1249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4" name="CustomShape 7"/>
          <p:cNvSpPr/>
          <p:nvPr/>
        </p:nvSpPr>
        <p:spPr>
          <a:xfrm>
            <a:off x="642924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5" name="CustomShape 8"/>
          <p:cNvSpPr/>
          <p:nvPr/>
        </p:nvSpPr>
        <p:spPr>
          <a:xfrm>
            <a:off x="656280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6" name="CustomShape 9"/>
          <p:cNvSpPr/>
          <p:nvPr/>
        </p:nvSpPr>
        <p:spPr>
          <a:xfrm>
            <a:off x="669600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7" name="CustomShape 10"/>
          <p:cNvSpPr/>
          <p:nvPr/>
        </p:nvSpPr>
        <p:spPr>
          <a:xfrm>
            <a:off x="683100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8" name="CustomShape 11"/>
          <p:cNvSpPr/>
          <p:nvPr/>
        </p:nvSpPr>
        <p:spPr>
          <a:xfrm>
            <a:off x="696420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39" name="CustomShape 12"/>
          <p:cNvSpPr/>
          <p:nvPr/>
        </p:nvSpPr>
        <p:spPr>
          <a:xfrm>
            <a:off x="709776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0" name="CustomShape 13"/>
          <p:cNvSpPr/>
          <p:nvPr/>
        </p:nvSpPr>
        <p:spPr>
          <a:xfrm>
            <a:off x="7232760" y="5261040"/>
            <a:ext cx="1249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1" name="CustomShape 14"/>
          <p:cNvSpPr/>
          <p:nvPr/>
        </p:nvSpPr>
        <p:spPr>
          <a:xfrm>
            <a:off x="736596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2" name="CustomShape 15"/>
          <p:cNvSpPr/>
          <p:nvPr/>
        </p:nvSpPr>
        <p:spPr>
          <a:xfrm>
            <a:off x="749952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3" name="CustomShape 16"/>
          <p:cNvSpPr/>
          <p:nvPr/>
        </p:nvSpPr>
        <p:spPr>
          <a:xfrm>
            <a:off x="7634160" y="5261040"/>
            <a:ext cx="1249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4" name="CustomShape 17"/>
          <p:cNvSpPr/>
          <p:nvPr/>
        </p:nvSpPr>
        <p:spPr>
          <a:xfrm>
            <a:off x="776772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5" name="CustomShape 18"/>
          <p:cNvSpPr/>
          <p:nvPr/>
        </p:nvSpPr>
        <p:spPr>
          <a:xfrm>
            <a:off x="790092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6" name="CustomShape 19"/>
          <p:cNvSpPr/>
          <p:nvPr/>
        </p:nvSpPr>
        <p:spPr>
          <a:xfrm>
            <a:off x="803448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7" name="CustomShape 20"/>
          <p:cNvSpPr/>
          <p:nvPr/>
        </p:nvSpPr>
        <p:spPr>
          <a:xfrm>
            <a:off x="816912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8" name="CustomShape 21"/>
          <p:cNvSpPr/>
          <p:nvPr/>
        </p:nvSpPr>
        <p:spPr>
          <a:xfrm>
            <a:off x="830268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49" name="CustomShape 22"/>
          <p:cNvSpPr/>
          <p:nvPr/>
        </p:nvSpPr>
        <p:spPr>
          <a:xfrm>
            <a:off x="8435880" y="5261040"/>
            <a:ext cx="12672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50" name="CustomShape 23"/>
          <p:cNvSpPr/>
          <p:nvPr/>
        </p:nvSpPr>
        <p:spPr>
          <a:xfrm>
            <a:off x="8570880" y="5261040"/>
            <a:ext cx="124920" cy="136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17e0e0"/>
              </a:gs>
              <a:gs pos="50000">
                <a:srgbClr val="15a9a9"/>
              </a:gs>
              <a:gs pos="100000">
                <a:srgbClr val="17e0e0"/>
              </a:gs>
            </a:gsLst>
            <a:lin ang="16200000"/>
          </a:gradFill>
          <a:ln w="9360">
            <a:solidFill>
              <a:srgbClr val="2dcbcb"/>
            </a:solidFill>
            <a:round/>
          </a:ln>
        </p:spPr>
      </p:sp>
      <p:sp>
        <p:nvSpPr>
          <p:cNvPr id="951" name="CustomShape 24"/>
          <p:cNvSpPr/>
          <p:nvPr/>
        </p:nvSpPr>
        <p:spPr>
          <a:xfrm>
            <a:off x="870444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52" name="CustomShape 25"/>
          <p:cNvSpPr/>
          <p:nvPr/>
        </p:nvSpPr>
        <p:spPr>
          <a:xfrm>
            <a:off x="8837640" y="5261040"/>
            <a:ext cx="126720" cy="1360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53" name="CustomShape 26"/>
          <p:cNvSpPr/>
          <p:nvPr/>
        </p:nvSpPr>
        <p:spPr>
          <a:xfrm>
            <a:off x="4018680" y="3409920"/>
            <a:ext cx="1994760" cy="3034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400">
                <a:solidFill>
                  <a:srgbClr val="ff9933"/>
                </a:solidFill>
                <a:latin typeface="Courier New"/>
              </a:rPr>
              <a:t>Store at temp[18]</a:t>
            </a:r>
            <a:endParaRPr/>
          </a:p>
        </p:txBody>
      </p:sp>
      <p:sp>
        <p:nvSpPr>
          <p:cNvPr id="954" name="CustomShape 27"/>
          <p:cNvSpPr/>
          <p:nvPr/>
        </p:nvSpPr>
        <p:spPr>
          <a:xfrm>
            <a:off x="3990960" y="5187960"/>
            <a:ext cx="2101320" cy="3034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400">
                <a:solidFill>
                  <a:srgbClr val="ff9933"/>
                </a:solidFill>
                <a:latin typeface="Courier New"/>
              </a:rPr>
              <a:t>Load from temp[19]</a:t>
            </a:r>
            <a:endParaRPr/>
          </a:p>
        </p:txBody>
      </p:sp>
      <p:sp>
        <p:nvSpPr>
          <p:cNvPr id="955" name="CustomShape 28"/>
          <p:cNvSpPr/>
          <p:nvPr/>
        </p:nvSpPr>
        <p:spPr>
          <a:xfrm>
            <a:off x="5573880" y="3909960"/>
            <a:ext cx="306144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400">
                <a:solidFill>
                  <a:srgbClr val="ff9933"/>
                </a:solidFill>
                <a:latin typeface="Courier New"/>
              </a:rPr>
              <a:t>Skipped, threadIdx &gt; RADIUS</a:t>
            </a:r>
            <a:endParaRPr/>
          </a:p>
        </p:txBody>
      </p:sp>
      <p:sp>
        <p:nvSpPr>
          <p:cNvPr id="956" name="CustomShape 29"/>
          <p:cNvSpPr/>
          <p:nvPr/>
        </p:nvSpPr>
        <p:spPr>
          <a:xfrm>
            <a:off x="597852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57" name="CustomShape 30"/>
          <p:cNvSpPr/>
          <p:nvPr/>
        </p:nvSpPr>
        <p:spPr>
          <a:xfrm>
            <a:off x="611172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58" name="CustomShape 31"/>
          <p:cNvSpPr/>
          <p:nvPr/>
        </p:nvSpPr>
        <p:spPr>
          <a:xfrm>
            <a:off x="6246720" y="3492360"/>
            <a:ext cx="1249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59" name="CustomShape 32"/>
          <p:cNvSpPr/>
          <p:nvPr/>
        </p:nvSpPr>
        <p:spPr>
          <a:xfrm>
            <a:off x="638028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0" name="CustomShape 33"/>
          <p:cNvSpPr/>
          <p:nvPr/>
        </p:nvSpPr>
        <p:spPr>
          <a:xfrm>
            <a:off x="651348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1" name="CustomShape 34"/>
          <p:cNvSpPr/>
          <p:nvPr/>
        </p:nvSpPr>
        <p:spPr>
          <a:xfrm>
            <a:off x="664704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2" name="CustomShape 35"/>
          <p:cNvSpPr/>
          <p:nvPr/>
        </p:nvSpPr>
        <p:spPr>
          <a:xfrm>
            <a:off x="678168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3" name="CustomShape 36"/>
          <p:cNvSpPr/>
          <p:nvPr/>
        </p:nvSpPr>
        <p:spPr>
          <a:xfrm>
            <a:off x="691524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4" name="CustomShape 37"/>
          <p:cNvSpPr/>
          <p:nvPr/>
        </p:nvSpPr>
        <p:spPr>
          <a:xfrm>
            <a:off x="704844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5" name="CustomShape 38"/>
          <p:cNvSpPr/>
          <p:nvPr/>
        </p:nvSpPr>
        <p:spPr>
          <a:xfrm>
            <a:off x="7183440" y="3492360"/>
            <a:ext cx="1249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6" name="CustomShape 39"/>
          <p:cNvSpPr/>
          <p:nvPr/>
        </p:nvSpPr>
        <p:spPr>
          <a:xfrm>
            <a:off x="731664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7" name="CustomShape 40"/>
          <p:cNvSpPr/>
          <p:nvPr/>
        </p:nvSpPr>
        <p:spPr>
          <a:xfrm>
            <a:off x="745020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8" name="CustomShape 41"/>
          <p:cNvSpPr/>
          <p:nvPr/>
        </p:nvSpPr>
        <p:spPr>
          <a:xfrm>
            <a:off x="7585200" y="3492360"/>
            <a:ext cx="1249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69" name="CustomShape 42"/>
          <p:cNvSpPr/>
          <p:nvPr/>
        </p:nvSpPr>
        <p:spPr>
          <a:xfrm>
            <a:off x="771840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70" name="CustomShape 43"/>
          <p:cNvSpPr/>
          <p:nvPr/>
        </p:nvSpPr>
        <p:spPr>
          <a:xfrm>
            <a:off x="785160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71" name="CustomShape 44"/>
          <p:cNvSpPr/>
          <p:nvPr/>
        </p:nvSpPr>
        <p:spPr>
          <a:xfrm>
            <a:off x="798516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72" name="CustomShape 45"/>
          <p:cNvSpPr/>
          <p:nvPr/>
        </p:nvSpPr>
        <p:spPr>
          <a:xfrm>
            <a:off x="812016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73" name="CustomShape 46"/>
          <p:cNvSpPr/>
          <p:nvPr/>
        </p:nvSpPr>
        <p:spPr>
          <a:xfrm>
            <a:off x="825336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74" name="CustomShape 47"/>
          <p:cNvSpPr/>
          <p:nvPr/>
        </p:nvSpPr>
        <p:spPr>
          <a:xfrm>
            <a:off x="8386920" y="3492360"/>
            <a:ext cx="126720" cy="1378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975" name="CustomShape 48"/>
          <p:cNvSpPr/>
          <p:nvPr/>
        </p:nvSpPr>
        <p:spPr>
          <a:xfrm>
            <a:off x="8521560" y="3492360"/>
            <a:ext cx="1249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76" name="CustomShape 49"/>
          <p:cNvSpPr/>
          <p:nvPr/>
        </p:nvSpPr>
        <p:spPr>
          <a:xfrm>
            <a:off x="865512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  <p:sp>
        <p:nvSpPr>
          <p:cNvPr id="977" name="CustomShape 50"/>
          <p:cNvSpPr/>
          <p:nvPr/>
        </p:nvSpPr>
        <p:spPr>
          <a:xfrm>
            <a:off x="8788320" y="3492360"/>
            <a:ext cx="126720" cy="137880"/>
          </a:xfrm>
          <a:prstGeom prst="cube">
            <a:avLst>
              <a:gd name="adj" fmla="val 25000"/>
            </a:avLst>
          </a:prstGeom>
          <a:solidFill>
            <a:srgbClr val="262626"/>
          </a:solidFill>
          <a:ln w="9360">
            <a:solidFill>
              <a:srgbClr val="a6a6a6"/>
            </a:solidFill>
            <a:round/>
          </a:ln>
        </p:spPr>
      </p:sp>
    </p:spTree>
  </p:cSld>
  <p:timing>
    <p:tnLst>
      <p:par>
        <p:cTn id="889" dur="indefinite" restart="never" nodeType="tmRoot">
          <p:childTnLst>
            <p:seq>
              <p:cTn id="890" dur="indefinite" nodeType="mainSeq">
                <p:childTnLst>
                  <p:par>
                    <p:cTn id="891" nodeType="clickEffect" fill="hold">
                      <p:stCondLst>
                        <p:cond delay="indefinite"/>
                      </p:stCondLst>
                      <p:childTnLst>
                        <p:par>
                          <p:cTn id="8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3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5" dur="500"/>
                                        <p:tgtEl>
                                          <p:spTgt spid="930">
                                            <p:txEl>
                                              <p:pRg st="36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103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8" dur="500"/>
                                        <p:tgtEl>
                                          <p:spTgt spid="930">
                                            <p:txEl>
                                              <p:pRg st="103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132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1" dur="500"/>
                                        <p:tgtEl>
                                          <p:spTgt spid="930">
                                            <p:txEl>
                                              <p:pRg st="132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162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4" dur="500"/>
                                        <p:tgtEl>
                                          <p:spTgt spid="930">
                                            <p:txEl>
                                              <p:pRg st="162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210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7" dur="500"/>
                                        <p:tgtEl>
                                          <p:spTgt spid="930">
                                            <p:txEl>
                                              <p:pRg st="210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267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0" dur="500"/>
                                        <p:tgtEl>
                                          <p:spTgt spid="930">
                                            <p:txEl>
                                              <p:pRg st="267" end="2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271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3" dur="500"/>
                                        <p:tgtEl>
                                          <p:spTgt spid="930">
                                            <p:txEl>
                                              <p:pRg st="271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274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6" dur="500"/>
                                        <p:tgtEl>
                                          <p:spTgt spid="930">
                                            <p:txEl>
                                              <p:pRg st="274" end="2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292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9" dur="500"/>
                                        <p:tgtEl>
                                          <p:spTgt spid="930">
                                            <p:txEl>
                                              <p:pRg st="292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0" nodeType="clickEffect" fill="hold">
                      <p:stCondLst>
                        <p:cond delay="indefinite"/>
                      </p:stCondLst>
                      <p:childTnLst>
                        <p:par>
                          <p:cTn id="9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2" nodeType="click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500" fill="hold"/>
                                        <p:tgtEl>
                                          <p:spTgt spid="930">
                                            <p:txEl>
                                              <p:pRg st="103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24" dur="500" fill="hold"/>
                                        <p:tgtEl>
                                          <p:spTgt spid="930">
                                            <p:txEl>
                                              <p:pRg st="103" end="132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7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1" nodeType="clickEffect" fill="hold">
                      <p:stCondLst>
                        <p:cond delay="indefinite"/>
                      </p:stCondLst>
                      <p:childTnLst>
                        <p:par>
                          <p:cTn id="9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3" nodeType="click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500" fill="hold"/>
                                        <p:tgtEl>
                                          <p:spTgt spid="930">
                                            <p:txEl>
                                              <p:pRg st="103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35" dur="500" fill="hold"/>
                                        <p:tgtEl>
                                          <p:spTgt spid="930">
                                            <p:txEl>
                                              <p:pRg st="103" end="132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36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500" fill="hold"/>
                                        <p:tgtEl>
                                          <p:spTgt spid="930">
                                            <p:txEl>
                                              <p:pRg st="132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38" dur="500" fill="hold"/>
                                        <p:tgtEl>
                                          <p:spTgt spid="930">
                                            <p:txEl>
                                              <p:pRg st="132" end="162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39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500" fill="hold"/>
                                        <p:tgtEl>
                                          <p:spTgt spid="930">
                                            <p:txEl>
                                              <p:pRg st="162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41" dur="500" fill="hold"/>
                                        <p:tgtEl>
                                          <p:spTgt spid="930">
                                            <p:txEl>
                                              <p:pRg st="162" end="210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42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500" fill="hold"/>
                                        <p:tgtEl>
                                          <p:spTgt spid="930">
                                            <p:txEl>
                                              <p:pRg st="210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44" dur="500" fill="hold"/>
                                        <p:tgtEl>
                                          <p:spTgt spid="930">
                                            <p:txEl>
                                              <p:pRg st="210" end="267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45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500" fill="hold"/>
                                        <p:tgtEl>
                                          <p:spTgt spid="930">
                                            <p:txEl>
                                              <p:pRg st="267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47" dur="500" fill="hold"/>
                                        <p:tgtEl>
                                          <p:spTgt spid="930">
                                            <p:txEl>
                                              <p:pRg st="267" end="271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4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0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nodeType="clickEffect" fill="hold">
                      <p:stCondLst>
                        <p:cond delay="indefinite"/>
                      </p:stCondLst>
                      <p:childTnLst>
                        <p:par>
                          <p:cTn id="9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3" nodeType="click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500" fill="hold"/>
                                        <p:tgtEl>
                                          <p:spTgt spid="930">
                                            <p:txEl>
                                              <p:pRg st="132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55" dur="500" fill="hold"/>
                                        <p:tgtEl>
                                          <p:spTgt spid="930">
                                            <p:txEl>
                                              <p:pRg st="132" end="162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56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500" fill="hold"/>
                                        <p:tgtEl>
                                          <p:spTgt spid="930">
                                            <p:txEl>
                                              <p:pRg st="162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58" dur="500" fill="hold"/>
                                        <p:tgtEl>
                                          <p:spTgt spid="930">
                                            <p:txEl>
                                              <p:pRg st="162" end="210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59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930">
                                            <p:txEl>
                                              <p:pRg st="210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61" dur="500" fill="hold"/>
                                        <p:tgtEl>
                                          <p:spTgt spid="930">
                                            <p:txEl>
                                              <p:pRg st="210" end="267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62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500" fill="hold"/>
                                        <p:tgtEl>
                                          <p:spTgt spid="930">
                                            <p:txEl>
                                              <p:pRg st="267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64" dur="500" fill="hold"/>
                                        <p:tgtEl>
                                          <p:spTgt spid="930">
                                            <p:txEl>
                                              <p:pRg st="267" end="271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65" nodeType="with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930">
                                            <p:txEl>
                                              <p:pRg st="292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967" dur="500" fill="hold"/>
                                        <p:tgtEl>
                                          <p:spTgt spid="930">
                                            <p:txEl>
                                              <p:pRg st="292" end="322"/>
                                            </p:txEl>
                                          </p:spTgt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9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0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__syncthreads()</a:t>
            </a:r>
            <a:endParaRPr/>
          </a:p>
        </p:txBody>
      </p:sp>
      <p:sp>
        <p:nvSpPr>
          <p:cNvPr id="9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9bbb59"/>
                </a:solidFill>
                <a:latin typeface="Courier New"/>
              </a:rPr>
              <a:t>void </a:t>
            </a:r>
            <a:r>
              <a:rPr lang="en-US" sz="3200">
                <a:solidFill>
                  <a:srgbClr val="d6840c"/>
                </a:solidFill>
                <a:latin typeface="Courier New"/>
              </a:rPr>
              <a:t>__syncthreads()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Synchronizes all threads within a block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Used to prevent RAW / WAR / WAW hazards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 threads must reach the barrier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 conditional code, the condition must be uniform across the block</a:t>
            </a:r>
            <a:endParaRPr/>
          </a:p>
        </p:txBody>
      </p:sp>
      <p:sp>
        <p:nvSpPr>
          <p:cNvPr id="980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Stencil Kernel</a:t>
            </a:r>
            <a:endParaRPr/>
          </a:p>
        </p:txBody>
      </p:sp>
      <p:sp>
        <p:nvSpPr>
          <p:cNvPr id="982" name="CustomShape 2"/>
          <p:cNvSpPr/>
          <p:nvPr/>
        </p:nvSpPr>
        <p:spPr>
          <a:xfrm>
            <a:off x="228600" y="1393560"/>
            <a:ext cx="8581680" cy="50954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>
                <a:solidFill>
                  <a:srgbClr val="8aad00"/>
                </a:solidFill>
                <a:latin typeface="Courier New"/>
              </a:rPr>
              <a:t>__global__ void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 stencil_1d(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*in,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 *out) {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ff9933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9bbb59"/>
                </a:solidFill>
                <a:latin typeface="Courier New"/>
              </a:rPr>
              <a:t>__shared__</a:t>
            </a:r>
            <a:r>
              <a:rPr b="1" lang="en-GB">
                <a:solidFill>
                  <a:srgbClr val="ff9933"/>
                </a:solidFill>
                <a:latin typeface="Courier New"/>
              </a:rPr>
              <a:t>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 temp[BLOCK_SIZE + 2 * RADIUS];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8aad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 gindex = threadIdx.x + blockIdx.x * blockDim.x;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8aad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 lindex = threadIdx.x + radius;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>
                <a:solidFill>
                  <a:srgbClr val="808080"/>
                </a:solidFill>
                <a:latin typeface="Courier New"/>
              </a:rPr>
              <a:t>    </a:t>
            </a:r>
            <a:r>
              <a:rPr b="1" i="1" lang="en-GB">
                <a:solidFill>
                  <a:srgbClr val="e46c0a"/>
                </a:solidFill>
                <a:latin typeface="Courier New"/>
              </a:rPr>
              <a:t>// Read input elements into shared memory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ffffff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temp[lindex] = in[gindex];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if (threadIdx.x &lt; RADIUS) {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temp[lindex – RADIUS] = in[gindex – RADIUS];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temp[lindex + BLOCK_SIZE] = in[gindex + BLOCK_SIZE];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>
                <a:solidFill>
                  <a:srgbClr val="808080"/>
                </a:solidFill>
                <a:latin typeface="Courier New"/>
              </a:rPr>
              <a:t>    </a:t>
            </a:r>
            <a:r>
              <a:rPr b="1" i="1" lang="en-GB">
                <a:solidFill>
                  <a:srgbClr val="e46c0a"/>
                </a:solidFill>
                <a:latin typeface="Courier New"/>
              </a:rPr>
              <a:t>// Synchronize (ensure all the data is available)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ffffff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9bbb59"/>
                </a:solidFill>
                <a:latin typeface="Courier New"/>
              </a:rPr>
              <a:t>__syncthreads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();</a:t>
            </a:r>
            <a:endParaRPr/>
          </a:p>
        </p:txBody>
      </p:sp>
      <p:sp>
        <p:nvSpPr>
          <p:cNvPr id="983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974" dur="indefinite" restart="never" nodeType="tmRoot">
          <p:childTnLst>
            <p:seq>
              <p:cTn id="975" dur="indefinite" nodeType="mainSeq">
                <p:childTnLst>
                  <p:par>
                    <p:cTn id="976" nodeType="clickEffect" fill="hold">
                      <p:stCondLst>
                        <p:cond delay="indefinite"/>
                      </p:stCondLst>
                      <p:childTnLst>
                        <p:par>
                          <p:cTn id="9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424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0" dur="500"/>
                                        <p:tgtEl>
                                          <p:spTgt spid="982">
                                            <p:txEl>
                                              <p:pRg st="424" end="4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478" end="4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3" dur="500"/>
                                        <p:tgtEl>
                                          <p:spTgt spid="982">
                                            <p:txEl>
                                              <p:pRg st="478" end="4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Stencil Kernel</a:t>
            </a:r>
            <a:endParaRPr/>
          </a:p>
        </p:txBody>
      </p:sp>
      <p:sp>
        <p:nvSpPr>
          <p:cNvPr id="985" name="CustomShape 2"/>
          <p:cNvSpPr/>
          <p:nvPr/>
        </p:nvSpPr>
        <p:spPr>
          <a:xfrm>
            <a:off x="228600" y="1600200"/>
            <a:ext cx="8597520" cy="47239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i="1" lang="en-GB">
                <a:solidFill>
                  <a:srgbClr val="e46c0a"/>
                </a:solidFill>
                <a:latin typeface="Courier New"/>
              </a:rPr>
              <a:t>    </a:t>
            </a:r>
            <a:r>
              <a:rPr b="1" i="1" lang="en-GB">
                <a:solidFill>
                  <a:srgbClr val="e46c0a"/>
                </a:solidFill>
                <a:latin typeface="Courier New"/>
              </a:rPr>
              <a:t>// Apply the stencil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ffffff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result = 0;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for (</a:t>
            </a:r>
            <a:r>
              <a:rPr b="1" lang="en-GB">
                <a:solidFill>
                  <a:srgbClr val="8aad00"/>
                </a:solidFill>
                <a:latin typeface="Courier New"/>
              </a:rPr>
              <a:t>int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offset = -RADIUS ; offset &lt;= RADIUS ; offset++)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result += temp[lindex + offset];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GB">
                <a:solidFill>
                  <a:srgbClr val="808080"/>
                </a:solidFill>
                <a:latin typeface="Courier New"/>
              </a:rPr>
              <a:t>    </a:t>
            </a:r>
            <a:r>
              <a:rPr b="1" i="1" lang="en-GB">
                <a:solidFill>
                  <a:srgbClr val="e46c0a"/>
                </a:solidFill>
                <a:latin typeface="Courier New"/>
              </a:rPr>
              <a:t>// Store the result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ffffff"/>
                </a:solidFill>
                <a:latin typeface="Courier New"/>
              </a:rPr>
              <a:t>    </a:t>
            </a:r>
            <a:r>
              <a:rPr b="1" lang="en-GB">
                <a:solidFill>
                  <a:srgbClr val="000000"/>
                </a:solidFill>
                <a:latin typeface="Courier New"/>
              </a:rPr>
              <a:t>out[gindex] = result;</a:t>
            </a:r>
            <a:endParaRPr/>
          </a:p>
          <a:p>
            <a:pPr>
              <a:lnSpc>
                <a:spcPct val="100000"/>
              </a:lnSpc>
            </a:pPr>
            <a:r>
              <a:rPr b="1" lang="en-GB">
                <a:solidFill>
                  <a:srgbClr val="000000"/>
                </a:solidFill>
                <a:latin typeface="Courier New"/>
              </a:rPr>
              <a:t>}</a:t>
            </a:r>
            <a:endParaRPr/>
          </a:p>
        </p:txBody>
      </p:sp>
      <p:sp>
        <p:nvSpPr>
          <p:cNvPr id="986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ransition spd="slow">
    <p:push dir="d"/>
  </p:transition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Review (1 of 2)</a:t>
            </a:r>
            <a:endParaRPr/>
          </a:p>
        </p:txBody>
      </p:sp>
      <p:sp>
        <p:nvSpPr>
          <p:cNvPr id="988" name="TextShape 2"/>
          <p:cNvSpPr txBox="1"/>
          <p:nvPr/>
        </p:nvSpPr>
        <p:spPr>
          <a:xfrm>
            <a:off x="161640" y="1600200"/>
            <a:ext cx="88207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Launching parallel threads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Launch </a:t>
            </a:r>
            <a:r>
              <a:rPr lang="en-US">
                <a:solidFill>
                  <a:srgbClr val="000000"/>
                </a:solidFill>
                <a:latin typeface="Courier New"/>
              </a:rPr>
              <a:t>N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blocks with </a:t>
            </a:r>
            <a:r>
              <a:rPr lang="en-US" sz="1600">
                <a:solidFill>
                  <a:srgbClr val="000000"/>
                </a:solidFill>
                <a:latin typeface="Courier New"/>
              </a:rPr>
              <a:t>M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threads per block with 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kernel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&lt;&lt;&lt;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N,M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&gt;&gt;&gt;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(…)</a:t>
            </a:r>
            <a:r>
              <a:rPr lang="en-US">
                <a:solidFill>
                  <a:srgbClr val="000000"/>
                </a:solidFill>
                <a:latin typeface="Courier New"/>
              </a:rPr>
              <a:t>;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blockIdx.x</a:t>
            </a:r>
            <a:r>
              <a:rPr lang="en-US">
                <a:solidFill>
                  <a:srgbClr val="8064a2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to access block index within grid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threadIdx.x</a:t>
            </a:r>
            <a:r>
              <a:rPr b="1" lang="en-US">
                <a:solidFill>
                  <a:srgbClr val="f79646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to access thread index within block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Allocate elements to threads: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8aad00"/>
                </a:solidFill>
                <a:latin typeface="Courier New"/>
              </a:rPr>
              <a:t>	</a:t>
            </a:r>
            <a:r>
              <a:rPr b="1" lang="en-US" sz="2000">
                <a:solidFill>
                  <a:srgbClr val="8aad00"/>
                </a:solidFill>
                <a:latin typeface="Courier New"/>
              </a:rPr>
              <a:t>int</a:t>
            </a:r>
            <a:r>
              <a:rPr b="1" lang="en-US" sz="2000">
                <a:solidFill>
                  <a:srgbClr val="b9e700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ourier New"/>
              </a:rPr>
              <a:t>index = threadIdx.x + blockIdx.x *</a:t>
            </a:r>
            <a:r>
              <a:rPr b="1" lang="en-US" sz="2000">
                <a:solidFill>
                  <a:srgbClr val="ffffff"/>
                </a:solidFill>
                <a:latin typeface="Courier New"/>
              </a:rPr>
              <a:t> </a:t>
            </a:r>
            <a:r>
              <a:rPr b="1" lang="en-US" sz="2000">
                <a:solidFill>
                  <a:srgbClr val="ff9933"/>
                </a:solidFill>
                <a:latin typeface="Courier New"/>
              </a:rPr>
              <a:t>blockDim.x</a:t>
            </a:r>
            <a:r>
              <a:rPr b="1" lang="en-US" sz="2000">
                <a:solidFill>
                  <a:srgbClr val="ffffff"/>
                </a:solidFill>
                <a:latin typeface="Courier New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89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Review (2 of 2)</a:t>
            </a:r>
            <a:endParaRPr/>
          </a:p>
        </p:txBody>
      </p:sp>
      <p:sp>
        <p:nvSpPr>
          <p:cNvPr id="9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__shared__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to declare a variable/array in shared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Data is shared between threads in a block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Not visible to threads in other blocks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 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__syncthreads()</a:t>
            </a:r>
            <a:r>
              <a:rPr b="1" lang="en-US" sz="3200">
                <a:solidFill>
                  <a:srgbClr val="f79646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as a barrier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to prevent data hazards</a:t>
            </a:r>
            <a:endParaRPr/>
          </a:p>
        </p:txBody>
      </p:sp>
      <p:sp>
        <p:nvSpPr>
          <p:cNvPr id="992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722160" y="4406760"/>
            <a:ext cx="5424480" cy="70128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73b900"/>
                </a:solidFill>
                <a:latin typeface="Trebuchet MS"/>
              </a:rPr>
              <a:t>Hello World!</a:t>
            </a:r>
            <a:endParaRPr/>
          </a:p>
        </p:txBody>
      </p:sp>
      <p:sp>
        <p:nvSpPr>
          <p:cNvPr id="228" name="Line 2"/>
          <p:cNvSpPr/>
          <p:nvPr/>
        </p:nvSpPr>
        <p:spPr>
          <a:xfrm>
            <a:off x="6457320" y="1512720"/>
            <a:ext cx="3240" cy="351468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29" name="Line 3"/>
          <p:cNvSpPr/>
          <p:nvPr/>
        </p:nvSpPr>
        <p:spPr>
          <a:xfrm>
            <a:off x="6460560" y="1496160"/>
            <a:ext cx="33732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30" name="Line 4"/>
          <p:cNvSpPr/>
          <p:nvPr/>
        </p:nvSpPr>
        <p:spPr>
          <a:xfrm>
            <a:off x="4435200" y="1688760"/>
            <a:ext cx="202536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31" name="CustomShape 5"/>
          <p:cNvSpPr/>
          <p:nvPr/>
        </p:nvSpPr>
        <p:spPr>
          <a:xfrm>
            <a:off x="6796080" y="1296360"/>
            <a:ext cx="223128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Heterogeneous Computing</a:t>
            </a:r>
            <a:r>
              <a:rPr lang="en-GB" sz="900">
                <a:solidFill>
                  <a:srgbClr val="ffffff"/>
                </a:solidFill>
                <a:latin typeface="Trebuchet MS"/>
                <a:ea typeface="MS PGothic"/>
              </a:rPr>
              <a:t> </a:t>
            </a:r>
            <a:endParaRPr/>
          </a:p>
        </p:txBody>
      </p:sp>
      <p:sp>
        <p:nvSpPr>
          <p:cNvPr id="232" name="CustomShape 6"/>
          <p:cNvSpPr/>
          <p:nvPr/>
        </p:nvSpPr>
        <p:spPr>
          <a:xfrm>
            <a:off x="6796080" y="173772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Blocks</a:t>
            </a:r>
            <a:endParaRPr/>
          </a:p>
        </p:txBody>
      </p:sp>
      <p:sp>
        <p:nvSpPr>
          <p:cNvPr id="233" name="CustomShape 7"/>
          <p:cNvSpPr/>
          <p:nvPr/>
        </p:nvSpPr>
        <p:spPr>
          <a:xfrm>
            <a:off x="6796080" y="217908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Threads</a:t>
            </a:r>
            <a:endParaRPr/>
          </a:p>
        </p:txBody>
      </p:sp>
      <p:sp>
        <p:nvSpPr>
          <p:cNvPr id="234" name="CustomShape 8"/>
          <p:cNvSpPr/>
          <p:nvPr/>
        </p:nvSpPr>
        <p:spPr>
          <a:xfrm>
            <a:off x="6796080" y="262044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Indexing</a:t>
            </a:r>
            <a:endParaRPr/>
          </a:p>
        </p:txBody>
      </p:sp>
      <p:sp>
        <p:nvSpPr>
          <p:cNvPr id="235" name="CustomShape 9"/>
          <p:cNvSpPr/>
          <p:nvPr/>
        </p:nvSpPr>
        <p:spPr>
          <a:xfrm>
            <a:off x="6796080" y="306216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Shared memory</a:t>
            </a:r>
            <a:endParaRPr/>
          </a:p>
        </p:txBody>
      </p:sp>
      <p:sp>
        <p:nvSpPr>
          <p:cNvPr id="236" name="CustomShape 10"/>
          <p:cNvSpPr/>
          <p:nvPr/>
        </p:nvSpPr>
        <p:spPr>
          <a:xfrm>
            <a:off x="6796080" y="350352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__syncthreads()</a:t>
            </a:r>
            <a:endParaRPr/>
          </a:p>
        </p:txBody>
      </p:sp>
      <p:sp>
        <p:nvSpPr>
          <p:cNvPr id="237" name="CustomShape 11"/>
          <p:cNvSpPr/>
          <p:nvPr/>
        </p:nvSpPr>
        <p:spPr>
          <a:xfrm>
            <a:off x="6796080" y="394488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Asynchronous operation</a:t>
            </a:r>
            <a:endParaRPr/>
          </a:p>
        </p:txBody>
      </p:sp>
      <p:sp>
        <p:nvSpPr>
          <p:cNvPr id="238" name="CustomShape 12"/>
          <p:cNvSpPr/>
          <p:nvPr/>
        </p:nvSpPr>
        <p:spPr>
          <a:xfrm>
            <a:off x="6796080" y="438624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Handling errors</a:t>
            </a:r>
            <a:endParaRPr/>
          </a:p>
        </p:txBody>
      </p:sp>
      <p:sp>
        <p:nvSpPr>
          <p:cNvPr id="239" name="CustomShape 13"/>
          <p:cNvSpPr/>
          <p:nvPr/>
        </p:nvSpPr>
        <p:spPr>
          <a:xfrm>
            <a:off x="6796080" y="4827600"/>
            <a:ext cx="223128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Managing devices</a:t>
            </a:r>
            <a:endParaRPr/>
          </a:p>
        </p:txBody>
      </p:sp>
      <p:sp>
        <p:nvSpPr>
          <p:cNvPr id="240" name="CustomShape 14"/>
          <p:cNvSpPr/>
          <p:nvPr/>
        </p:nvSpPr>
        <p:spPr>
          <a:xfrm>
            <a:off x="4143600" y="1231560"/>
            <a:ext cx="21150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455700"/>
                </a:solidFill>
                <a:latin typeface="Trebuchet MS"/>
              </a:rPr>
              <a:t>CONCEPTS</a:t>
            </a:r>
            <a:endParaRPr/>
          </a:p>
        </p:txBody>
      </p:sp>
      <p:sp>
        <p:nvSpPr>
          <p:cNvPr id="241" name="Line 15"/>
          <p:cNvSpPr/>
          <p:nvPr/>
        </p:nvSpPr>
        <p:spPr>
          <a:xfrm>
            <a:off x="6459120" y="23788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42" name="Line 16"/>
          <p:cNvSpPr/>
          <p:nvPr/>
        </p:nvSpPr>
        <p:spPr>
          <a:xfrm>
            <a:off x="6460560" y="1952640"/>
            <a:ext cx="33732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43" name="Line 17"/>
          <p:cNvSpPr/>
          <p:nvPr/>
        </p:nvSpPr>
        <p:spPr>
          <a:xfrm>
            <a:off x="6459120" y="28206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44" name="Line 18"/>
          <p:cNvSpPr/>
          <p:nvPr/>
        </p:nvSpPr>
        <p:spPr>
          <a:xfrm>
            <a:off x="6460560" y="3261960"/>
            <a:ext cx="33732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45" name="Line 19"/>
          <p:cNvSpPr/>
          <p:nvPr/>
        </p:nvSpPr>
        <p:spPr>
          <a:xfrm>
            <a:off x="6460560" y="3703320"/>
            <a:ext cx="33732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46" name="Line 20"/>
          <p:cNvSpPr/>
          <p:nvPr/>
        </p:nvSpPr>
        <p:spPr>
          <a:xfrm>
            <a:off x="6460560" y="4144680"/>
            <a:ext cx="33732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47" name="Line 21"/>
          <p:cNvSpPr/>
          <p:nvPr/>
        </p:nvSpPr>
        <p:spPr>
          <a:xfrm>
            <a:off x="6460560" y="4586040"/>
            <a:ext cx="33732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248" name="Line 22"/>
          <p:cNvSpPr/>
          <p:nvPr/>
        </p:nvSpPr>
        <p:spPr>
          <a:xfrm>
            <a:off x="6460560" y="5027400"/>
            <a:ext cx="33732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CustomShape 1"/>
          <p:cNvSpPr/>
          <p:nvPr/>
        </p:nvSpPr>
        <p:spPr>
          <a:xfrm>
            <a:off x="722160" y="4406760"/>
            <a:ext cx="5424480" cy="1310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000">
                <a:solidFill>
                  <a:srgbClr val="73b900"/>
                </a:solidFill>
                <a:latin typeface="Arial"/>
              </a:rPr>
              <a:t>Managing the Device</a:t>
            </a:r>
            <a:endParaRPr/>
          </a:p>
        </p:txBody>
      </p:sp>
      <p:sp>
        <p:nvSpPr>
          <p:cNvPr id="994" name="Line 2"/>
          <p:cNvSpPr/>
          <p:nvPr/>
        </p:nvSpPr>
        <p:spPr>
          <a:xfrm>
            <a:off x="6399000" y="1512720"/>
            <a:ext cx="2880" cy="351468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995" name="Line 3"/>
          <p:cNvSpPr/>
          <p:nvPr/>
        </p:nvSpPr>
        <p:spPr>
          <a:xfrm>
            <a:off x="6401880" y="14961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996" name="Line 4"/>
          <p:cNvSpPr/>
          <p:nvPr/>
        </p:nvSpPr>
        <p:spPr>
          <a:xfrm>
            <a:off x="4376880" y="1688760"/>
            <a:ext cx="202500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997" name="CustomShape 5"/>
          <p:cNvSpPr/>
          <p:nvPr/>
        </p:nvSpPr>
        <p:spPr>
          <a:xfrm>
            <a:off x="6739560" y="1296360"/>
            <a:ext cx="2287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Heterogeneous Computing</a:t>
            </a:r>
            <a:r>
              <a:rPr lang="en-GB" sz="900">
                <a:solidFill>
                  <a:srgbClr val="ffffff"/>
                </a:solidFill>
                <a:latin typeface="Trebuchet MS"/>
                <a:ea typeface="MS PGothic"/>
              </a:rPr>
              <a:t> </a:t>
            </a:r>
            <a:endParaRPr/>
          </a:p>
        </p:txBody>
      </p:sp>
      <p:sp>
        <p:nvSpPr>
          <p:cNvPr id="998" name="CustomShape 6"/>
          <p:cNvSpPr/>
          <p:nvPr/>
        </p:nvSpPr>
        <p:spPr>
          <a:xfrm>
            <a:off x="6739560" y="1737720"/>
            <a:ext cx="2287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Blocks</a:t>
            </a:r>
            <a:endParaRPr/>
          </a:p>
        </p:txBody>
      </p:sp>
      <p:sp>
        <p:nvSpPr>
          <p:cNvPr id="999" name="CustomShape 7"/>
          <p:cNvSpPr/>
          <p:nvPr/>
        </p:nvSpPr>
        <p:spPr>
          <a:xfrm>
            <a:off x="6739560" y="2179080"/>
            <a:ext cx="2287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Threads</a:t>
            </a:r>
            <a:endParaRPr/>
          </a:p>
        </p:txBody>
      </p:sp>
      <p:sp>
        <p:nvSpPr>
          <p:cNvPr id="1000" name="CustomShape 8"/>
          <p:cNvSpPr/>
          <p:nvPr/>
        </p:nvSpPr>
        <p:spPr>
          <a:xfrm>
            <a:off x="6739560" y="2620440"/>
            <a:ext cx="2287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Indexing</a:t>
            </a:r>
            <a:endParaRPr/>
          </a:p>
        </p:txBody>
      </p:sp>
      <p:sp>
        <p:nvSpPr>
          <p:cNvPr id="1001" name="CustomShape 9"/>
          <p:cNvSpPr/>
          <p:nvPr/>
        </p:nvSpPr>
        <p:spPr>
          <a:xfrm>
            <a:off x="6739560" y="3062160"/>
            <a:ext cx="2287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Shared memory</a:t>
            </a:r>
            <a:endParaRPr/>
          </a:p>
        </p:txBody>
      </p:sp>
      <p:sp>
        <p:nvSpPr>
          <p:cNvPr id="1002" name="CustomShape 10"/>
          <p:cNvSpPr/>
          <p:nvPr/>
        </p:nvSpPr>
        <p:spPr>
          <a:xfrm>
            <a:off x="6739560" y="3503520"/>
            <a:ext cx="2287440" cy="399600"/>
          </a:xfrm>
          <a:prstGeom prst="roundRect">
            <a:avLst>
              <a:gd name="adj" fmla="val 0"/>
            </a:avLst>
          </a:prstGeom>
          <a:solidFill>
            <a:srgbClr val="4557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__syncthreads()</a:t>
            </a:r>
            <a:endParaRPr/>
          </a:p>
        </p:txBody>
      </p:sp>
      <p:sp>
        <p:nvSpPr>
          <p:cNvPr id="1003" name="CustomShape 11"/>
          <p:cNvSpPr/>
          <p:nvPr/>
        </p:nvSpPr>
        <p:spPr>
          <a:xfrm>
            <a:off x="6739560" y="3944880"/>
            <a:ext cx="2287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Asynchronous operation</a:t>
            </a:r>
            <a:endParaRPr/>
          </a:p>
        </p:txBody>
      </p:sp>
      <p:sp>
        <p:nvSpPr>
          <p:cNvPr id="1004" name="CustomShape 12"/>
          <p:cNvSpPr/>
          <p:nvPr/>
        </p:nvSpPr>
        <p:spPr>
          <a:xfrm>
            <a:off x="6739560" y="4386240"/>
            <a:ext cx="2287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Handling errors</a:t>
            </a:r>
            <a:endParaRPr/>
          </a:p>
        </p:txBody>
      </p:sp>
      <p:sp>
        <p:nvSpPr>
          <p:cNvPr id="1005" name="CustomShape 13"/>
          <p:cNvSpPr/>
          <p:nvPr/>
        </p:nvSpPr>
        <p:spPr>
          <a:xfrm>
            <a:off x="6739560" y="4827600"/>
            <a:ext cx="2287440" cy="3996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360"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GB" sz="1400">
                <a:solidFill>
                  <a:srgbClr val="ffffff"/>
                </a:solidFill>
                <a:latin typeface="Trebuchet MS"/>
                <a:ea typeface="MS PGothic"/>
              </a:rPr>
              <a:t>Managing devices</a:t>
            </a:r>
            <a:endParaRPr/>
          </a:p>
        </p:txBody>
      </p:sp>
      <p:sp>
        <p:nvSpPr>
          <p:cNvPr id="1006" name="CustomShape 14"/>
          <p:cNvSpPr/>
          <p:nvPr/>
        </p:nvSpPr>
        <p:spPr>
          <a:xfrm>
            <a:off x="4085280" y="1231560"/>
            <a:ext cx="21150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2400">
                <a:solidFill>
                  <a:srgbClr val="455700"/>
                </a:solidFill>
                <a:latin typeface="Trebuchet MS"/>
              </a:rPr>
              <a:t>CONCEPTS</a:t>
            </a:r>
            <a:endParaRPr/>
          </a:p>
        </p:txBody>
      </p:sp>
      <p:sp>
        <p:nvSpPr>
          <p:cNvPr id="1007" name="Line 15"/>
          <p:cNvSpPr/>
          <p:nvPr/>
        </p:nvSpPr>
        <p:spPr>
          <a:xfrm>
            <a:off x="6400800" y="23788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08" name="Line 16"/>
          <p:cNvSpPr/>
          <p:nvPr/>
        </p:nvSpPr>
        <p:spPr>
          <a:xfrm>
            <a:off x="6401880" y="19526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09" name="Line 17"/>
          <p:cNvSpPr/>
          <p:nvPr/>
        </p:nvSpPr>
        <p:spPr>
          <a:xfrm>
            <a:off x="6400800" y="28206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10" name="Line 18"/>
          <p:cNvSpPr/>
          <p:nvPr/>
        </p:nvSpPr>
        <p:spPr>
          <a:xfrm>
            <a:off x="6401880" y="326196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11" name="Line 19"/>
          <p:cNvSpPr/>
          <p:nvPr/>
        </p:nvSpPr>
        <p:spPr>
          <a:xfrm>
            <a:off x="6401880" y="370332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12" name="Line 20"/>
          <p:cNvSpPr/>
          <p:nvPr/>
        </p:nvSpPr>
        <p:spPr>
          <a:xfrm>
            <a:off x="6401880" y="414468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13" name="Line 21"/>
          <p:cNvSpPr/>
          <p:nvPr/>
        </p:nvSpPr>
        <p:spPr>
          <a:xfrm>
            <a:off x="6401880" y="458604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14" name="Line 22"/>
          <p:cNvSpPr/>
          <p:nvPr/>
        </p:nvSpPr>
        <p:spPr>
          <a:xfrm>
            <a:off x="6401880" y="5027400"/>
            <a:ext cx="337680" cy="0"/>
          </a:xfrm>
          <a:prstGeom prst="line">
            <a:avLst/>
          </a:prstGeom>
          <a:ln w="15840">
            <a:solidFill>
              <a:srgbClr val="717379"/>
            </a:solidFill>
            <a:custDash>
              <a:ds d="44000" sp="44000"/>
            </a:custDash>
            <a:round/>
          </a:ln>
        </p:spPr>
      </p:sp>
      <p:sp>
        <p:nvSpPr>
          <p:cNvPr id="1015" name="TextShape 2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Coordinating Host &amp; Device</a:t>
            </a:r>
            <a:endParaRPr/>
          </a:p>
        </p:txBody>
      </p:sp>
      <p:sp>
        <p:nvSpPr>
          <p:cNvPr id="1017" name="TextShape 2"/>
          <p:cNvSpPr txBox="1"/>
          <p:nvPr/>
        </p:nvSpPr>
        <p:spPr>
          <a:xfrm>
            <a:off x="161640" y="1600200"/>
            <a:ext cx="879480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Kernel launches are </a:t>
            </a:r>
            <a:r>
              <a:rPr lang="en-US" sz="3200">
                <a:solidFill>
                  <a:srgbClr val="f79646"/>
                </a:solidFill>
                <a:latin typeface="Calibri"/>
              </a:rPr>
              <a:t>asynchronous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Control returns to the CPU immediately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CPU needs to synchronize before consuming the results</a:t>
            </a:r>
            <a:endParaRPr/>
          </a:p>
        </p:txBody>
      </p:sp>
      <p:graphicFrame>
        <p:nvGraphicFramePr>
          <p:cNvPr id="1018" name="Table 3"/>
          <p:cNvGraphicFramePr/>
          <p:nvPr/>
        </p:nvGraphicFramePr>
        <p:xfrm>
          <a:off x="521640" y="4329000"/>
          <a:ext cx="8512920" cy="2138760"/>
        </p:xfrm>
        <a:graphic>
          <a:graphicData uri="http://schemas.openxmlformats.org/drawingml/2006/table">
            <a:tbl>
              <a:tblPr/>
              <a:tblGrid>
                <a:gridCol w="2812680"/>
                <a:gridCol w="5700600"/>
              </a:tblGrid>
              <a:tr h="946440"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2000">
                          <a:solidFill>
                            <a:srgbClr val="000000"/>
                          </a:solidFill>
                          <a:latin typeface="Courier New"/>
                        </a:rPr>
                        <a:t>cudaMemcpy()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alibri"/>
                        </a:rPr>
                        <a:t>Blocks the CPU until the copy is complete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alibri"/>
                        </a:rPr>
                        <a:t>Copy begins when all preceding CUDA calls have completed</a:t>
                      </a:r>
                      <a:endParaRPr/>
                    </a:p>
                  </a:txBody>
                  <a:tcPr/>
                </a:tc>
              </a:tr>
              <a:tr h="450360"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2000">
                          <a:solidFill>
                            <a:srgbClr val="000000"/>
                          </a:solidFill>
                          <a:latin typeface="Courier New"/>
                        </a:rPr>
                        <a:t>cudaMemcpyAsync()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alibri"/>
                        </a:rPr>
                        <a:t>Asynchronous, does not block the CPU</a:t>
                      </a:r>
                      <a:endParaRPr/>
                    </a:p>
                  </a:txBody>
                  <a:tcPr/>
                </a:tc>
              </a:tr>
              <a:tr h="741960"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2000">
                          <a:solidFill>
                            <a:srgbClr val="000000"/>
                          </a:solidFill>
                          <a:latin typeface="Courier New"/>
                        </a:rPr>
                        <a:t>cudaDeviceSynchronize()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alibri"/>
                        </a:rPr>
                        <a:t>Blocks the CPU until all preceding CUDA calls have completed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19" name="TextShape 4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Reporting Errors</a:t>
            </a:r>
            <a:endParaRPr/>
          </a:p>
        </p:txBody>
      </p:sp>
      <p:sp>
        <p:nvSpPr>
          <p:cNvPr id="10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 CUDA API calls return an error code (</a:t>
            </a:r>
            <a:r>
              <a:rPr b="1" lang="en-US" sz="2000">
                <a:solidFill>
                  <a:srgbClr val="f79646"/>
                </a:solidFill>
                <a:latin typeface="Courier New"/>
              </a:rPr>
              <a:t>cudaError_t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Error in the API call itself</a:t>
            </a:r>
            <a:endParaRPr/>
          </a:p>
          <a:p>
            <a:r>
              <a:rPr lang="en-U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Error in an earlier asynchronous operation (e.g. kernel)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Get the error code for the last error:</a:t>
            </a:r>
            <a:endParaRPr/>
          </a:p>
          <a:p>
            <a:r>
              <a:rPr lang="en-US" sz="19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900">
                <a:solidFill>
                  <a:srgbClr val="000000"/>
                </a:solidFill>
                <a:latin typeface="Courier New"/>
              </a:rPr>
              <a:t>cudaError_t </a:t>
            </a:r>
            <a:r>
              <a:rPr b="1" lang="en-US" sz="1900">
                <a:solidFill>
                  <a:srgbClr val="f79646"/>
                </a:solidFill>
                <a:latin typeface="Courier New"/>
              </a:rPr>
              <a:t>cudaGetLastError</a:t>
            </a:r>
            <a:r>
              <a:rPr b="1" lang="en-US" sz="1900">
                <a:solidFill>
                  <a:srgbClr val="000000"/>
                </a:solidFill>
                <a:latin typeface="Courier New"/>
              </a:rPr>
              <a:t>(void)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Get a string to describe the error: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900">
                <a:solidFill>
                  <a:srgbClr val="000000"/>
                </a:solidFill>
                <a:latin typeface="Courier New"/>
              </a:rPr>
              <a:t>char *</a:t>
            </a:r>
            <a:r>
              <a:rPr b="1" lang="en-US" sz="1900">
                <a:solidFill>
                  <a:srgbClr val="f79646"/>
                </a:solidFill>
                <a:latin typeface="Courier New"/>
              </a:rPr>
              <a:t>cudaGetErrorString</a:t>
            </a:r>
            <a:r>
              <a:rPr b="1" lang="en-US" sz="1900">
                <a:solidFill>
                  <a:srgbClr val="000000"/>
                </a:solidFill>
                <a:latin typeface="Courier New"/>
              </a:rPr>
              <a:t>(cudaError_t)</a:t>
            </a:r>
            <a:endParaRPr/>
          </a:p>
          <a:p>
            <a:endParaRPr/>
          </a:p>
          <a:p>
            <a:r>
              <a:rPr lang="en-US" sz="1900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900">
                <a:solidFill>
                  <a:srgbClr val="000000"/>
                </a:solidFill>
                <a:latin typeface="Courier New"/>
              </a:rPr>
              <a:t>printf("%s\n", cudaGetErrorString(cudaGetLastError()));</a:t>
            </a:r>
            <a:endParaRPr/>
          </a:p>
        </p:txBody>
      </p:sp>
      <p:sp>
        <p:nvSpPr>
          <p:cNvPr id="1022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984" dur="indefinite" restart="never" nodeType="tmRoot">
          <p:childTnLst>
            <p:seq>
              <p:cTn id="985" dur="indefinite" nodeType="mainSeq">
                <p:childTnLst>
                  <p:par>
                    <p:cTn id="986" fill="hold">
                      <p:stCondLst>
                        <p:cond delay="indefinite"/>
                      </p:stCondLst>
                      <p:childTnLst>
                        <p:par>
                          <p:cTn id="987" fill="hold">
                            <p:stCondLst>
                              <p:cond delay="0"/>
                            </p:stCondLst>
                            <p:childTnLst>
                              <p:par>
                                <p:cTn id="9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14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0" dur="500"/>
                                        <p:tgtEl>
                                          <p:spTgt spid="1021">
                                            <p:txEl>
                                              <p:pRg st="145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184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3" dur="500"/>
                                        <p:tgtEl>
                                          <p:spTgt spid="1021">
                                            <p:txEl>
                                              <p:pRg st="184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22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6" dur="500"/>
                                        <p:tgtEl>
                                          <p:spTgt spid="1021">
                                            <p:txEl>
                                              <p:pRg st="220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256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9" dur="500"/>
                                        <p:tgtEl>
                                          <p:spTgt spid="1021">
                                            <p:txEl>
                                              <p:pRg st="256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0" fill="hold">
                      <p:stCondLst>
                        <p:cond delay="indefinite"/>
                      </p:stCondLst>
                      <p:childTnLst>
                        <p:par>
                          <p:cTn id="1001" fill="hold">
                            <p:stCondLst>
                              <p:cond delay="0"/>
                            </p:stCondLst>
                            <p:childTnLst>
                              <p:par>
                                <p:cTn id="10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296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4" dur="500"/>
                                        <p:tgtEl>
                                          <p:spTgt spid="1021">
                                            <p:txEl>
                                              <p:pRg st="296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Device Management</a:t>
            </a:r>
            <a:endParaRPr/>
          </a:p>
        </p:txBody>
      </p:sp>
      <p:sp>
        <p:nvSpPr>
          <p:cNvPr id="1024" name="TextShape 2"/>
          <p:cNvSpPr txBox="1"/>
          <p:nvPr/>
        </p:nvSpPr>
        <p:spPr>
          <a:xfrm>
            <a:off x="457200" y="1600200"/>
            <a:ext cx="86864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Application can query and select GPUs</a:t>
            </a:r>
            <a:endParaRPr/>
          </a:p>
          <a:p>
            <a:r>
              <a:rPr lang="en-US">
                <a:solidFill>
                  <a:srgbClr val="f79646"/>
                </a:solidFill>
                <a:latin typeface="Courier New"/>
              </a:rPr>
              <a:t>	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cudaGetDeviceCount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(int *count)</a:t>
            </a:r>
            <a:endParaRPr/>
          </a:p>
          <a:p>
            <a:r>
              <a:rPr b="1" lang="en-US">
                <a:solidFill>
                  <a:srgbClr val="f79646"/>
                </a:solidFill>
                <a:latin typeface="Courier New"/>
              </a:rPr>
              <a:t>	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cudaSetDevice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(int device)</a:t>
            </a:r>
            <a:endParaRPr/>
          </a:p>
          <a:p>
            <a:r>
              <a:rPr b="1" lang="en-US">
                <a:solidFill>
                  <a:srgbClr val="f79646"/>
                </a:solidFill>
                <a:latin typeface="Courier New"/>
              </a:rPr>
              <a:t>	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cudaGetDevice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(int *device)</a:t>
            </a:r>
            <a:endParaRPr/>
          </a:p>
          <a:p>
            <a:r>
              <a:rPr b="1" lang="en-US">
                <a:solidFill>
                  <a:srgbClr val="f79646"/>
                </a:solidFill>
                <a:latin typeface="Courier New"/>
              </a:rPr>
              <a:t>	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cudaGetDeviceProperties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(cudaDeviceProp *prop, int device)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Multiple threads can share a device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single thread can manage multiple devices</a:t>
            </a:r>
            <a:endParaRPr/>
          </a:p>
          <a:p>
            <a:r>
              <a:rPr lang="en-US">
                <a:solidFill>
                  <a:srgbClr val="f79646"/>
                </a:solidFill>
                <a:latin typeface="Courier New"/>
              </a:rPr>
              <a:t>	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cudaSetDevice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(i)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to select current device</a:t>
            </a:r>
            <a:endParaRPr/>
          </a:p>
          <a:p>
            <a:r>
              <a:rPr b="1" lang="en-US">
                <a:solidFill>
                  <a:srgbClr val="f79646"/>
                </a:solidFill>
                <a:latin typeface="Courier New"/>
              </a:rPr>
              <a:t>	</a:t>
            </a:r>
            <a:r>
              <a:rPr b="1" lang="en-US">
                <a:solidFill>
                  <a:srgbClr val="f79646"/>
                </a:solidFill>
                <a:latin typeface="Courier New"/>
              </a:rPr>
              <a:t>cudaMemcpy</a:t>
            </a:r>
            <a:r>
              <a:rPr b="1" lang="en-US">
                <a:solidFill>
                  <a:srgbClr val="000000"/>
                </a:solidFill>
                <a:latin typeface="Courier New"/>
              </a:rPr>
              <a:t>(…)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for peer-to-peer copies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✝</a:t>
            </a:r>
            <a:endParaRPr/>
          </a:p>
        </p:txBody>
      </p:sp>
      <p:sp>
        <p:nvSpPr>
          <p:cNvPr id="1025" name="CustomShape 3"/>
          <p:cNvSpPr/>
          <p:nvPr/>
        </p:nvSpPr>
        <p:spPr>
          <a:xfrm>
            <a:off x="6500160" y="6229440"/>
            <a:ext cx="27565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z="1200" baseline="30000">
                <a:solidFill>
                  <a:srgbClr val="000000"/>
                </a:solidFill>
                <a:latin typeface="Arial"/>
              </a:rPr>
              <a:t>✝</a:t>
            </a:r>
            <a:r>
              <a:rPr lang="en-GB" sz="1200">
                <a:solidFill>
                  <a:srgbClr val="000000"/>
                </a:solidFill>
                <a:latin typeface="Trebuchet MS"/>
              </a:rPr>
              <a:t> </a:t>
            </a:r>
            <a:r>
              <a:rPr lang="en-GB" sz="1200">
                <a:solidFill>
                  <a:srgbClr val="000000"/>
                </a:solidFill>
                <a:latin typeface="Trebuchet MS"/>
              </a:rPr>
              <a:t>requires OS and device support</a:t>
            </a:r>
            <a:endParaRPr/>
          </a:p>
        </p:txBody>
      </p:sp>
      <p:sp>
        <p:nvSpPr>
          <p:cNvPr id="1026" name="TextShape 4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Introduction to CUDA C/C++</a:t>
            </a:r>
            <a:endParaRPr/>
          </a:p>
        </p:txBody>
      </p:sp>
      <p:sp>
        <p:nvSpPr>
          <p:cNvPr id="10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What have we learned?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Write and launch CUDA C/C++ kernels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Courier New"/>
              </a:rPr>
              <a:t>__global__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blockIdx.x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threadIdx.x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&lt;&lt;&lt;&gt;&gt;&gt;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Manage GPU memory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Courier New"/>
              </a:rPr>
              <a:t>cudaMalloc()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cudaMemcpy()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cudaFree()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Manage communication and synchronization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Courier New"/>
              </a:rPr>
              <a:t>__shared__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__syncthreads()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Courier New"/>
              </a:rPr>
              <a:t>cudaMemcpy()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vs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cudaMemcpyAsync()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,  </a:t>
            </a:r>
            <a:r>
              <a:rPr b="1" lang="en-US" sz="1600">
                <a:solidFill>
                  <a:srgbClr val="000000"/>
                </a:solidFill>
                <a:latin typeface="Courier New"/>
              </a:rPr>
              <a:t>cudaDeviceSynchronize()</a:t>
            </a:r>
            <a:endParaRPr/>
          </a:p>
        </p:txBody>
      </p:sp>
      <p:sp>
        <p:nvSpPr>
          <p:cNvPr id="1029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1005" dur="indefinite" restart="never" nodeType="tmRoot">
          <p:childTnLst>
            <p:seq>
              <p:cTn id="1006" dur="indefinite" nodeType="mainSeq">
                <p:childTnLst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2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1" dur="500"/>
                                        <p:tgtEl>
                                          <p:spTgt spid="1028">
                                            <p:txEl>
                                              <p:pRg st="22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4" dur="500"/>
                                        <p:tgtEl>
                                          <p:spTgt spid="1028">
                                            <p:txEl>
                                              <p:pRg st="58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05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9" dur="500"/>
                                        <p:tgtEl>
                                          <p:spTgt spid="1028">
                                            <p:txEl>
                                              <p:pRg st="105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23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2" dur="500"/>
                                        <p:tgtEl>
                                          <p:spTgt spid="1028">
                                            <p:txEl>
                                              <p:pRg st="123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64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7" dur="500"/>
                                        <p:tgtEl>
                                          <p:spTgt spid="1028">
                                            <p:txEl>
                                              <p:pRg st="164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0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0" dur="500"/>
                                        <p:tgtEl>
                                          <p:spTgt spid="1028">
                                            <p:txEl>
                                              <p:pRg st="205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34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3" dur="500"/>
                                        <p:tgtEl>
                                          <p:spTgt spid="1028">
                                            <p:txEl>
                                              <p:pRg st="234" end="2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Compute Capability</a:t>
            </a:r>
            <a:endParaRPr/>
          </a:p>
        </p:txBody>
      </p:sp>
      <p:sp>
        <p:nvSpPr>
          <p:cNvPr id="10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US" sz="2000">
                <a:solidFill>
                  <a:srgbClr val="f79646"/>
                </a:solidFill>
                <a:latin typeface="Calibri"/>
              </a:rPr>
              <a:t>compute capability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of a device describes its architecture, e.g.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</a:rPr>
              <a:t>Number of registers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</a:rPr>
              <a:t>Sizes of memories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</a:rPr>
              <a:t>Features &amp; capabilities</a:t>
            </a:r>
            <a:endParaRPr/>
          </a:p>
        </p:txBody>
      </p:sp>
      <p:sp>
        <p:nvSpPr>
          <p:cNvPr id="1032" name="TextShape 3"/>
          <p:cNvSpPr txBox="1"/>
          <p:nvPr/>
        </p:nvSpPr>
        <p:spPr>
          <a:xfrm>
            <a:off x="431640" y="6002640"/>
            <a:ext cx="8368560" cy="84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following presentations concentrate on Fermi devices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Compute Capability &gt;= 2.0</a:t>
            </a:r>
            <a:endParaRPr/>
          </a:p>
        </p:txBody>
      </p:sp>
      <p:graphicFrame>
        <p:nvGraphicFramePr>
          <p:cNvPr id="1033" name="Table 4"/>
          <p:cNvGraphicFramePr/>
          <p:nvPr/>
        </p:nvGraphicFramePr>
        <p:xfrm>
          <a:off x="656640" y="3024000"/>
          <a:ext cx="7800480" cy="2910960"/>
        </p:xfrm>
        <a:graphic>
          <a:graphicData uri="http://schemas.openxmlformats.org/drawingml/2006/table">
            <a:tbl>
              <a:tblPr/>
              <a:tblGrid>
                <a:gridCol w="1312560"/>
                <a:gridCol w="5070240"/>
                <a:gridCol w="1417680"/>
              </a:tblGrid>
              <a:tr h="711720"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000000"/>
                          </a:solidFill>
                          <a:latin typeface="Calibri"/>
                        </a:rPr>
                        <a:t>Compute Capability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000000"/>
                          </a:solidFill>
                          <a:latin typeface="Calibri"/>
                        </a:rPr>
                        <a:t>Selected Features</a:t>
                      </a:r>
                      <a:r>
                        <a:rPr b="1" lang="en-GB">
                          <a:solidFill>
                            <a:srgbClr val="000000"/>
                          </a:solidFill>
                          <a:latin typeface="Calibri"/>
                        </a:rPr>
                        <a:t>
</a:t>
                      </a:r>
                      <a:r>
                        <a:rPr b="1" lang="en-GB">
                          <a:solidFill>
                            <a:srgbClr val="000000"/>
                          </a:solidFill>
                          <a:latin typeface="Calibri"/>
                        </a:rPr>
                        <a:t>(see CUDA C Programming Guide for complete list)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>
                          <a:solidFill>
                            <a:srgbClr val="000000"/>
                          </a:solidFill>
                          <a:latin typeface="Calibri"/>
                        </a:rPr>
                        <a:t>Tesla models</a:t>
                      </a:r>
                      <a:endParaRPr/>
                    </a:p>
                  </a:txBody>
                  <a:tcPr/>
                </a:tc>
              </a:tr>
              <a:tr h="455400"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Fundamental CUDA support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870</a:t>
                      </a:r>
                      <a:endParaRPr/>
                    </a:p>
                  </a:txBody>
                  <a:tcPr/>
                </a:tc>
              </a:tr>
              <a:tr h="618480"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Double precision, improved memory accesses, atomics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10-series</a:t>
                      </a:r>
                      <a:endParaRPr/>
                    </a:p>
                  </a:txBody>
                  <a:tcPr/>
                </a:tc>
              </a:tr>
              <a:tr h="1125360"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Caches, fused multiply-add, 3D grids, surfaces, ECC, P2P,</a:t>
                      </a: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
</a:t>
                      </a: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concurrent kernels/copies, function pointers, recursion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20-series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4" name="TextShape 5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1034" dur="indefinite" restart="never" nodeType="tmRoot">
          <p:childTnLst>
            <p:seq>
              <p:cTn id="1035" dur="indefinite" nodeType="mainSeq">
                <p:childTnLst>
                  <p:par>
                    <p:cTn id="1036" fill="hold">
                      <p:stCondLst>
                        <p:cond delay="indefinite"/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1" fill="hold">
                      <p:stCondLst>
                        <p:cond delay="indefinite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5" dur="500"/>
                                        <p:tgtEl>
                                          <p:spTgt spid="1032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57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8" dur="500"/>
                                        <p:tgtEl>
                                          <p:spTgt spid="1032">
                                            <p:txEl>
                                              <p:pRg st="57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IDs and Dimensions</a:t>
            </a:r>
            <a:endParaRPr/>
          </a:p>
        </p:txBody>
      </p:sp>
      <p:sp>
        <p:nvSpPr>
          <p:cNvPr id="1036" name="TextShape 2"/>
          <p:cNvSpPr txBox="1"/>
          <p:nvPr/>
        </p:nvSpPr>
        <p:spPr>
          <a:xfrm>
            <a:off x="0" y="1578600"/>
            <a:ext cx="4391640" cy="4725000"/>
          </a:xfrm>
          <a:prstGeom prst="rect">
            <a:avLst/>
          </a:prstGeom>
        </p:spPr>
        <p:txBody>
          <a:bodyPr/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 kernel is launched as a grid of blocks of threads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blockIdx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threadIdx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are 3D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We showed only one dimension (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x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Built-in variables: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ourier New"/>
              </a:rPr>
              <a:t>threadIdx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ourier New"/>
              </a:rPr>
              <a:t>blockIdx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ourier New"/>
              </a:rPr>
              <a:t>blockDim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ourier New"/>
              </a:rPr>
              <a:t>gridDim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37" name="CustomShape 3"/>
          <p:cNvSpPr/>
          <p:nvPr/>
        </p:nvSpPr>
        <p:spPr>
          <a:xfrm>
            <a:off x="4392000" y="1207440"/>
            <a:ext cx="3487680" cy="2977200"/>
          </a:xfrm>
          <a:prstGeom prst="roundRect">
            <a:avLst>
              <a:gd name="adj" fmla="val 2334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808080"/>
                </a:solidFill>
                <a:latin typeface="Arial"/>
              </a:rPr>
              <a:t>Device</a:t>
            </a:r>
            <a:endParaRPr/>
          </a:p>
        </p:txBody>
      </p:sp>
      <p:sp>
        <p:nvSpPr>
          <p:cNvPr id="1038" name="CustomShape 4"/>
          <p:cNvSpPr/>
          <p:nvPr/>
        </p:nvSpPr>
        <p:spPr>
          <a:xfrm>
            <a:off x="4767120" y="1922040"/>
            <a:ext cx="2887560" cy="2128320"/>
          </a:xfrm>
          <a:prstGeom prst="roundRect">
            <a:avLst>
              <a:gd name="adj" fmla="val 3356"/>
            </a:avLst>
          </a:prstGeom>
          <a:gradFill>
            <a:gsLst>
              <a:gs pos="0">
                <a:srgbClr val="86a800"/>
              </a:gs>
              <a:gs pos="50000">
                <a:srgbClr val="668100"/>
              </a:gs>
              <a:gs pos="100000">
                <a:srgbClr val="86a800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Grid 1</a:t>
            </a:r>
            <a:endParaRPr/>
          </a:p>
        </p:txBody>
      </p:sp>
      <p:sp>
        <p:nvSpPr>
          <p:cNvPr id="1039" name="CustomShape 5"/>
          <p:cNvSpPr/>
          <p:nvPr/>
        </p:nvSpPr>
        <p:spPr>
          <a:xfrm>
            <a:off x="5142240" y="2242800"/>
            <a:ext cx="621000" cy="635760"/>
          </a:xfrm>
          <a:prstGeom prst="roundRect">
            <a:avLst>
              <a:gd name="adj" fmla="val 8002"/>
            </a:avLst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Block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
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(0,0,0)</a:t>
            </a:r>
            <a:endParaRPr/>
          </a:p>
        </p:txBody>
      </p:sp>
      <p:sp>
        <p:nvSpPr>
          <p:cNvPr id="1040" name="CustomShape 6"/>
          <p:cNvSpPr/>
          <p:nvPr/>
        </p:nvSpPr>
        <p:spPr>
          <a:xfrm>
            <a:off x="5929560" y="2242800"/>
            <a:ext cx="621000" cy="635760"/>
          </a:xfrm>
          <a:prstGeom prst="roundRect">
            <a:avLst>
              <a:gd name="adj" fmla="val 8002"/>
            </a:avLst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Block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
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(1,0,0)</a:t>
            </a:r>
            <a:endParaRPr/>
          </a:p>
        </p:txBody>
      </p:sp>
      <p:sp>
        <p:nvSpPr>
          <p:cNvPr id="1041" name="CustomShape 7"/>
          <p:cNvSpPr/>
          <p:nvPr/>
        </p:nvSpPr>
        <p:spPr>
          <a:xfrm>
            <a:off x="6717240" y="2242800"/>
            <a:ext cx="621000" cy="635760"/>
          </a:xfrm>
          <a:prstGeom prst="roundRect">
            <a:avLst>
              <a:gd name="adj" fmla="val 8002"/>
            </a:avLst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Block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
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(2,0,0)</a:t>
            </a:r>
            <a:endParaRPr/>
          </a:p>
        </p:txBody>
      </p:sp>
      <p:sp>
        <p:nvSpPr>
          <p:cNvPr id="1042" name="CustomShape 8"/>
          <p:cNvSpPr/>
          <p:nvPr/>
        </p:nvSpPr>
        <p:spPr>
          <a:xfrm>
            <a:off x="5929560" y="3110400"/>
            <a:ext cx="621000" cy="635760"/>
          </a:xfrm>
          <a:prstGeom prst="roundRect">
            <a:avLst>
              <a:gd name="adj" fmla="val 8002"/>
            </a:avLst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Block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
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(1,1,0)</a:t>
            </a:r>
            <a:endParaRPr/>
          </a:p>
        </p:txBody>
      </p:sp>
      <p:sp>
        <p:nvSpPr>
          <p:cNvPr id="1043" name="CustomShape 9"/>
          <p:cNvSpPr/>
          <p:nvPr/>
        </p:nvSpPr>
        <p:spPr>
          <a:xfrm>
            <a:off x="6717240" y="3110400"/>
            <a:ext cx="621000" cy="635760"/>
          </a:xfrm>
          <a:prstGeom prst="roundRect">
            <a:avLst>
              <a:gd name="adj" fmla="val 8002"/>
            </a:avLst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Block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
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(2,1,0)</a:t>
            </a:r>
            <a:endParaRPr/>
          </a:p>
        </p:txBody>
      </p:sp>
      <p:sp>
        <p:nvSpPr>
          <p:cNvPr id="1044" name="Line 10"/>
          <p:cNvSpPr/>
          <p:nvPr/>
        </p:nvSpPr>
        <p:spPr>
          <a:xfrm flipH="1">
            <a:off x="4766760" y="3107520"/>
            <a:ext cx="375120" cy="1000080"/>
          </a:xfrm>
          <a:prstGeom prst="line">
            <a:avLst/>
          </a:prstGeom>
          <a:ln w="28440">
            <a:solidFill>
              <a:srgbClr val="262626"/>
            </a:solidFill>
            <a:custDash>
              <a:ds d="237000" sp="79000"/>
            </a:custDash>
            <a:round/>
          </a:ln>
        </p:spPr>
      </p:sp>
      <p:sp>
        <p:nvSpPr>
          <p:cNvPr id="1045" name="Line 11"/>
          <p:cNvSpPr/>
          <p:nvPr/>
        </p:nvSpPr>
        <p:spPr>
          <a:xfrm>
            <a:off x="5755320" y="3107520"/>
            <a:ext cx="1486800" cy="1000080"/>
          </a:xfrm>
          <a:prstGeom prst="line">
            <a:avLst/>
          </a:prstGeom>
          <a:ln w="28440">
            <a:solidFill>
              <a:srgbClr val="262626"/>
            </a:solidFill>
            <a:custDash>
              <a:ds d="237000" sp="79000"/>
            </a:custDash>
            <a:round/>
          </a:ln>
        </p:spPr>
      </p:sp>
      <p:sp>
        <p:nvSpPr>
          <p:cNvPr id="1046" name="Line 12"/>
          <p:cNvSpPr/>
          <p:nvPr/>
        </p:nvSpPr>
        <p:spPr>
          <a:xfrm flipH="1">
            <a:off x="4729320" y="3707280"/>
            <a:ext cx="440280" cy="2232720"/>
          </a:xfrm>
          <a:prstGeom prst="line">
            <a:avLst/>
          </a:prstGeom>
          <a:ln w="28440">
            <a:solidFill>
              <a:srgbClr val="262626"/>
            </a:solidFill>
            <a:custDash>
              <a:ds d="237000" sp="79000"/>
            </a:custDash>
            <a:round/>
          </a:ln>
        </p:spPr>
      </p:sp>
      <p:sp>
        <p:nvSpPr>
          <p:cNvPr id="1047" name="Line 13"/>
          <p:cNvSpPr/>
          <p:nvPr/>
        </p:nvSpPr>
        <p:spPr>
          <a:xfrm>
            <a:off x="5755320" y="3707280"/>
            <a:ext cx="1486800" cy="2300400"/>
          </a:xfrm>
          <a:prstGeom prst="line">
            <a:avLst/>
          </a:prstGeom>
          <a:ln w="28440">
            <a:solidFill>
              <a:srgbClr val="262626"/>
            </a:solidFill>
            <a:custDash>
              <a:ds d="237000" sp="79000"/>
            </a:custDash>
            <a:round/>
          </a:ln>
        </p:spPr>
      </p:sp>
      <p:sp>
        <p:nvSpPr>
          <p:cNvPr id="1048" name="CustomShape 14"/>
          <p:cNvSpPr/>
          <p:nvPr/>
        </p:nvSpPr>
        <p:spPr>
          <a:xfrm>
            <a:off x="5142240" y="3110400"/>
            <a:ext cx="621000" cy="635760"/>
          </a:xfrm>
          <a:prstGeom prst="roundRect">
            <a:avLst>
              <a:gd name="adj" fmla="val 8002"/>
            </a:avLst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Block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
</a:t>
            </a:r>
            <a:r>
              <a:rPr lang="en-GB" sz="1400">
                <a:solidFill>
                  <a:srgbClr val="262626"/>
                </a:solidFill>
                <a:latin typeface="Arial"/>
              </a:rPr>
              <a:t>(0,1,0)</a:t>
            </a:r>
            <a:endParaRPr/>
          </a:p>
        </p:txBody>
      </p:sp>
      <p:sp>
        <p:nvSpPr>
          <p:cNvPr id="1049" name="CustomShape 15"/>
          <p:cNvSpPr/>
          <p:nvPr/>
        </p:nvSpPr>
        <p:spPr>
          <a:xfrm>
            <a:off x="4691880" y="4239360"/>
            <a:ext cx="2624760" cy="1874880"/>
          </a:xfrm>
          <a:prstGeom prst="roundRect">
            <a:avLst>
              <a:gd name="adj" fmla="val 3238"/>
            </a:avLst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400">
                <a:solidFill>
                  <a:srgbClr val="262626"/>
                </a:solidFill>
                <a:latin typeface="Arial"/>
              </a:rPr>
              <a:t>Block (1,1,0)</a:t>
            </a:r>
            <a:endParaRPr/>
          </a:p>
        </p:txBody>
      </p:sp>
      <p:graphicFrame>
        <p:nvGraphicFramePr>
          <p:cNvPr id="1050" name="Table 16"/>
          <p:cNvGraphicFramePr/>
          <p:nvPr/>
        </p:nvGraphicFramePr>
        <p:xfrm>
          <a:off x="4823280" y="4580640"/>
          <a:ext cx="2362320" cy="2133360"/>
        </p:xfrm>
        <a:graphic>
          <a:graphicData uri="http://schemas.openxmlformats.org/drawingml/2006/table">
            <a:tbl>
              <a:tblPr/>
              <a:tblGrid>
                <a:gridCol w="472320"/>
                <a:gridCol w="472320"/>
                <a:gridCol w="472320"/>
                <a:gridCol w="472320"/>
                <a:gridCol w="473040"/>
              </a:tblGrid>
              <a:tr h="711000"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(0,0,0)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(1,0,0)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(2,0,0)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(3,0,0)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(4,0,0)</a:t>
                      </a:r>
                      <a:endParaRPr/>
                    </a:p>
                  </a:txBody>
                  <a:tcPr/>
                </a:tc>
              </a:tr>
              <a:tr h="711000"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(0,1,0)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(1,1,0)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(2,1,0)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(3,1,0)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(4,1,0)</a:t>
                      </a:r>
                      <a:endParaRPr/>
                    </a:p>
                  </a:txBody>
                  <a:tcPr/>
                </a:tc>
              </a:tr>
              <a:tr h="711360"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(0,2,0)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(1,2,0)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(2,2,0)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(3,2,0)</a:t>
                      </a:r>
                      <a:endParaRPr/>
                    </a:p>
                  </a:txBody>
                  <a:tcPr/>
                </a:tc>
                <a:tc>
                  <a:txBody>
                    <a:bodyPr lIns="75960" rIns="759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Thread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
</a:t>
                      </a:r>
                      <a:r>
                        <a:rPr lang="en-GB" sz="1000">
                          <a:solidFill>
                            <a:srgbClr val="ffffff"/>
                          </a:solidFill>
                          <a:latin typeface="Arial"/>
                        </a:rPr>
                        <a:t>(4,2,0)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1" name="TextShape 17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Textures</a:t>
            </a:r>
            <a:endParaRPr/>
          </a:p>
        </p:txBody>
      </p:sp>
      <p:sp>
        <p:nvSpPr>
          <p:cNvPr id="105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Read-only object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Dedicated cache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Dedicated filtering hardware</a:t>
            </a:r>
            <a:endParaRPr/>
          </a:p>
          <a:p>
            <a:r>
              <a:rPr lang="en-US" sz="2800">
                <a:solidFill>
                  <a:srgbClr val="000000"/>
                </a:solidFill>
                <a:latin typeface="Calibri"/>
              </a:rPr>
              <a:t>(Linear, bilinear, trilinear)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Addressable as 1D, 2D or 3D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Out-of-bounds address handling</a:t>
            </a:r>
            <a:endParaRPr/>
          </a:p>
          <a:p>
            <a:r>
              <a:rPr lang="en-US" sz="2800">
                <a:solidFill>
                  <a:srgbClr val="000000"/>
                </a:solidFill>
                <a:latin typeface="Calibri"/>
              </a:rPr>
              <a:t>(Wrap, clamp)</a:t>
            </a:r>
            <a:endParaRPr/>
          </a:p>
        </p:txBody>
      </p:sp>
      <p:sp>
        <p:nvSpPr>
          <p:cNvPr id="1054" name="CustomShape 3"/>
          <p:cNvSpPr/>
          <p:nvPr/>
        </p:nvSpPr>
        <p:spPr>
          <a:xfrm>
            <a:off x="5571000" y="148464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0</a:t>
            </a:r>
            <a:endParaRPr/>
          </a:p>
        </p:txBody>
      </p:sp>
      <p:sp>
        <p:nvSpPr>
          <p:cNvPr id="1055" name="CustomShape 4"/>
          <p:cNvSpPr/>
          <p:nvPr/>
        </p:nvSpPr>
        <p:spPr>
          <a:xfrm>
            <a:off x="6133680" y="148464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1</a:t>
            </a:r>
            <a:endParaRPr/>
          </a:p>
        </p:txBody>
      </p:sp>
      <p:sp>
        <p:nvSpPr>
          <p:cNvPr id="1056" name="CustomShape 5"/>
          <p:cNvSpPr/>
          <p:nvPr/>
        </p:nvSpPr>
        <p:spPr>
          <a:xfrm>
            <a:off x="6718680" y="148464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2</a:t>
            </a:r>
            <a:endParaRPr/>
          </a:p>
        </p:txBody>
      </p:sp>
      <p:sp>
        <p:nvSpPr>
          <p:cNvPr id="1057" name="CustomShape 6"/>
          <p:cNvSpPr/>
          <p:nvPr/>
        </p:nvSpPr>
        <p:spPr>
          <a:xfrm>
            <a:off x="7348680" y="148464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3</a:t>
            </a:r>
            <a:endParaRPr/>
          </a:p>
        </p:txBody>
      </p:sp>
      <p:sp>
        <p:nvSpPr>
          <p:cNvPr id="1058" name="CustomShape 7"/>
          <p:cNvSpPr/>
          <p:nvPr/>
        </p:nvSpPr>
        <p:spPr>
          <a:xfrm>
            <a:off x="5713560" y="1930680"/>
            <a:ext cx="2399760" cy="1599840"/>
          </a:xfrm>
          <a:prstGeom prst="roundRect">
            <a:avLst>
              <a:gd name="adj" fmla="val 2557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</p:sp>
      <p:sp>
        <p:nvSpPr>
          <p:cNvPr id="1059" name="Line 8"/>
          <p:cNvSpPr/>
          <p:nvPr/>
        </p:nvSpPr>
        <p:spPr>
          <a:xfrm>
            <a:off x="6313320" y="1930680"/>
            <a:ext cx="0" cy="160020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1060" name="Line 9"/>
          <p:cNvSpPr/>
          <p:nvPr/>
        </p:nvSpPr>
        <p:spPr>
          <a:xfrm>
            <a:off x="7513560" y="1930680"/>
            <a:ext cx="0" cy="160020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1061" name="Line 10"/>
          <p:cNvSpPr/>
          <p:nvPr/>
        </p:nvSpPr>
        <p:spPr>
          <a:xfrm>
            <a:off x="5713560" y="2730600"/>
            <a:ext cx="2400120" cy="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1062" name="CustomShape 11"/>
          <p:cNvSpPr/>
          <p:nvPr/>
        </p:nvSpPr>
        <p:spPr>
          <a:xfrm>
            <a:off x="7101360" y="2180880"/>
            <a:ext cx="224640" cy="299520"/>
          </a:xfrm>
          <a:prstGeom prst="ellipse">
            <a:avLst/>
          </a:prstGeom>
          <a:gradFill>
            <a:gsLst>
              <a:gs pos="0">
                <a:srgbClr val="ff942a"/>
              </a:gs>
              <a:gs pos="50000">
                <a:srgbClr val="d5720f"/>
              </a:gs>
              <a:gs pos="100000">
                <a:srgbClr val="ff942a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1063" name="CustomShape 12"/>
          <p:cNvSpPr/>
          <p:nvPr/>
        </p:nvSpPr>
        <p:spPr>
          <a:xfrm>
            <a:off x="5404320" y="175464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0</a:t>
            </a:r>
            <a:endParaRPr/>
          </a:p>
        </p:txBody>
      </p:sp>
      <p:sp>
        <p:nvSpPr>
          <p:cNvPr id="1064" name="CustomShape 13"/>
          <p:cNvSpPr/>
          <p:nvPr/>
        </p:nvSpPr>
        <p:spPr>
          <a:xfrm>
            <a:off x="5410800" y="251964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1</a:t>
            </a:r>
            <a:endParaRPr/>
          </a:p>
        </p:txBody>
      </p:sp>
      <p:sp>
        <p:nvSpPr>
          <p:cNvPr id="1065" name="CustomShape 14"/>
          <p:cNvSpPr/>
          <p:nvPr/>
        </p:nvSpPr>
        <p:spPr>
          <a:xfrm>
            <a:off x="5404320" y="333900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2</a:t>
            </a:r>
            <a:endParaRPr/>
          </a:p>
        </p:txBody>
      </p:sp>
      <p:sp>
        <p:nvSpPr>
          <p:cNvPr id="1066" name="CustomShape 15"/>
          <p:cNvSpPr/>
          <p:nvPr/>
        </p:nvSpPr>
        <p:spPr>
          <a:xfrm>
            <a:off x="6201000" y="2580840"/>
            <a:ext cx="224640" cy="299520"/>
          </a:xfrm>
          <a:prstGeom prst="ellipse">
            <a:avLst/>
          </a:prstGeom>
          <a:gradFill>
            <a:gsLst>
              <a:gs pos="0">
                <a:srgbClr val="17e0e0"/>
              </a:gs>
              <a:gs pos="50000">
                <a:srgbClr val="15a9a9"/>
              </a:gs>
              <a:gs pos="100000">
                <a:srgbClr val="17e0e0"/>
              </a:gs>
            </a:gsLst>
            <a:lin ang="16200000"/>
          </a:gradFill>
          <a:ln w="9360">
            <a:solidFill>
              <a:srgbClr val="2dcbcb"/>
            </a:solidFill>
            <a:round/>
          </a:ln>
        </p:spPr>
      </p:sp>
      <p:sp>
        <p:nvSpPr>
          <p:cNvPr id="1067" name="CustomShape 16"/>
          <p:cNvSpPr/>
          <p:nvPr/>
        </p:nvSpPr>
        <p:spPr>
          <a:xfrm>
            <a:off x="7888680" y="1484640"/>
            <a:ext cx="338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b9e700"/>
                </a:solidFill>
                <a:latin typeface="Trebuchet MS"/>
              </a:rPr>
              <a:t>4</a:t>
            </a:r>
            <a:endParaRPr/>
          </a:p>
        </p:txBody>
      </p:sp>
      <p:sp>
        <p:nvSpPr>
          <p:cNvPr id="1068" name="Line 17"/>
          <p:cNvSpPr/>
          <p:nvPr/>
        </p:nvSpPr>
        <p:spPr>
          <a:xfrm>
            <a:off x="6913440" y="1930680"/>
            <a:ext cx="0" cy="1600200"/>
          </a:xfrm>
          <a:prstGeom prst="line">
            <a:avLst/>
          </a:prstGeom>
          <a:ln w="9360">
            <a:solidFill>
              <a:srgbClr val="86a900"/>
            </a:solidFill>
            <a:round/>
          </a:ln>
        </p:spPr>
      </p:sp>
      <p:sp>
        <p:nvSpPr>
          <p:cNvPr id="1069" name="CustomShape 18"/>
          <p:cNvSpPr/>
          <p:nvPr/>
        </p:nvSpPr>
        <p:spPr>
          <a:xfrm>
            <a:off x="7972200" y="2713320"/>
            <a:ext cx="134712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ff9933"/>
                </a:solidFill>
                <a:latin typeface="Trebuchet MS"/>
              </a:rPr>
              <a:t>(2.5, 0.5)</a:t>
            </a:r>
            <a:endParaRPr/>
          </a:p>
        </p:txBody>
      </p:sp>
      <p:sp>
        <p:nvSpPr>
          <p:cNvPr id="1070" name="CustomShape 19"/>
          <p:cNvSpPr/>
          <p:nvPr/>
        </p:nvSpPr>
        <p:spPr>
          <a:xfrm>
            <a:off x="7972200" y="3123720"/>
            <a:ext cx="134712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>
                <a:solidFill>
                  <a:srgbClr val="33cccc"/>
                </a:solidFill>
                <a:latin typeface="Trebuchet MS"/>
              </a:rPr>
              <a:t>(1.0, 1.0)</a:t>
            </a:r>
            <a:endParaRPr/>
          </a:p>
        </p:txBody>
      </p:sp>
      <p:sp>
        <p:nvSpPr>
          <p:cNvPr id="1071" name="Line 20"/>
          <p:cNvSpPr/>
          <p:nvPr/>
        </p:nvSpPr>
        <p:spPr>
          <a:xfrm>
            <a:off x="7293240" y="2436840"/>
            <a:ext cx="744120" cy="460800"/>
          </a:xfrm>
          <a:prstGeom prst="line">
            <a:avLst/>
          </a:prstGeom>
          <a:ln w="9360">
            <a:solidFill>
              <a:srgbClr val="fe952c"/>
            </a:solidFill>
            <a:round/>
          </a:ln>
        </p:spPr>
      </p:sp>
      <p:sp>
        <p:nvSpPr>
          <p:cNvPr id="1072" name="Line 21"/>
          <p:cNvSpPr/>
          <p:nvPr/>
        </p:nvSpPr>
        <p:spPr>
          <a:xfrm>
            <a:off x="6392880" y="2836800"/>
            <a:ext cx="1644480" cy="471240"/>
          </a:xfrm>
          <a:prstGeom prst="line">
            <a:avLst/>
          </a:prstGeom>
          <a:ln w="9360">
            <a:solidFill>
              <a:srgbClr val="2dcbcb"/>
            </a:solidFill>
            <a:round/>
          </a:ln>
        </p:spPr>
      </p:sp>
      <p:sp>
        <p:nvSpPr>
          <p:cNvPr id="1073" name="TextShape 22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Topics we skipped</a:t>
            </a:r>
            <a:endParaRPr/>
          </a:p>
        </p:txBody>
      </p:sp>
      <p:sp>
        <p:nvSpPr>
          <p:cNvPr id="10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We skipped some details, you can learn more: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CUDA Programming Guide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CUDA Zone – tools, training, webinars and more</a:t>
            </a:r>
            <a:endParaRPr/>
          </a:p>
          <a:p>
            <a:r>
              <a:rPr lang="en-US" sz="2400">
                <a:solidFill>
                  <a:srgbClr val="f79646"/>
                </a:solidFill>
                <a:latin typeface="Calibri"/>
              </a:rPr>
              <a:t>developer.nvidia.com/cuda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Need a quick primer for later: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Multi-dimensional indexing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Textures</a:t>
            </a:r>
            <a:endParaRPr/>
          </a:p>
          <a:p>
            <a:endParaRPr/>
          </a:p>
        </p:txBody>
      </p:sp>
      <p:sp>
        <p:nvSpPr>
          <p:cNvPr id="1076" name="TextShape 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Heterogeneous Computing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457560" y="1599840"/>
            <a:ext cx="8368560" cy="19825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400">
                <a:solidFill>
                  <a:srgbClr val="000000"/>
                </a:solidFill>
                <a:latin typeface="Arial"/>
              </a:rPr>
              <a:t>Terminology: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i="1" lang="en-GB" sz="2000">
                <a:solidFill>
                  <a:srgbClr val="ff9933"/>
                </a:solidFill>
                <a:latin typeface="Arial"/>
              </a:rPr>
              <a:t>Host</a:t>
            </a:r>
            <a:r>
              <a:rPr i="1" lang="en-GB" sz="2000">
                <a:solidFill>
                  <a:srgbClr val="ffffff"/>
                </a:solidFill>
                <a:latin typeface="Arial"/>
              </a:rPr>
              <a:t>	</a:t>
            </a:r>
            <a:r>
              <a:rPr lang="en-GB" sz="2000">
                <a:solidFill>
                  <a:srgbClr val="000000"/>
                </a:solidFill>
                <a:latin typeface="Arial"/>
              </a:rPr>
              <a:t>The CPU and its memory (host memory)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i="1" lang="en-GB" sz="2000">
                <a:solidFill>
                  <a:srgbClr val="ff9933"/>
                </a:solidFill>
                <a:latin typeface="Arial"/>
              </a:rPr>
              <a:t>Device</a:t>
            </a:r>
            <a:r>
              <a:rPr i="1" lang="en-GB" sz="2000">
                <a:solidFill>
                  <a:srgbClr val="ffffff"/>
                </a:solidFill>
                <a:latin typeface="Arial"/>
              </a:rPr>
              <a:t>	</a:t>
            </a:r>
            <a:r>
              <a:rPr lang="en-GB" sz="2000">
                <a:solidFill>
                  <a:srgbClr val="000000"/>
                </a:solidFill>
                <a:latin typeface="Arial"/>
              </a:rPr>
              <a:t>The GPU and its memory (device memory)</a:t>
            </a:r>
            <a:endParaRPr/>
          </a:p>
        </p:txBody>
      </p:sp>
      <p:pic>
        <p:nvPicPr>
          <p:cNvPr id="251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25840" y="3969000"/>
            <a:ext cx="2239560" cy="1941840"/>
          </a:xfrm>
          <a:prstGeom prst="rect">
            <a:avLst/>
          </a:prstGeom>
          <a:ln>
            <a:noFill/>
          </a:ln>
        </p:spPr>
      </p:pic>
      <p:pic>
        <p:nvPicPr>
          <p:cNvPr id="252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01680" y="3969000"/>
            <a:ext cx="2219400" cy="170532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2244240" y="5911200"/>
            <a:ext cx="708120" cy="396720"/>
          </a:xfrm>
          <a:prstGeom prst="rect">
            <a:avLst/>
          </a:prstGeom>
          <a:noFill/>
          <a:ln w="9360">
            <a:noFill/>
          </a:ln>
        </p:spPr>
        <p:txBody>
          <a:bodyPr wrap="none"/>
          <a:p>
            <a:pPr>
              <a:lnSpc>
                <a:spcPct val="100000"/>
              </a:lnSpc>
            </a:pPr>
            <a:r>
              <a:rPr lang="en-GB" sz="2000">
                <a:solidFill>
                  <a:srgbClr val="808080"/>
                </a:solidFill>
                <a:latin typeface="Arial"/>
              </a:rPr>
              <a:t>Host</a:t>
            </a:r>
            <a:endParaRPr/>
          </a:p>
        </p:txBody>
      </p:sp>
      <p:sp>
        <p:nvSpPr>
          <p:cNvPr id="254" name="CustomShape 4"/>
          <p:cNvSpPr/>
          <p:nvPr/>
        </p:nvSpPr>
        <p:spPr>
          <a:xfrm>
            <a:off x="6518520" y="5911200"/>
            <a:ext cx="962640" cy="396720"/>
          </a:xfrm>
          <a:prstGeom prst="rect">
            <a:avLst/>
          </a:prstGeom>
          <a:noFill/>
          <a:ln w="9360">
            <a:noFill/>
          </a:ln>
        </p:spPr>
        <p:txBody>
          <a:bodyPr wrap="none"/>
          <a:p>
            <a:pPr>
              <a:lnSpc>
                <a:spcPct val="100000"/>
              </a:lnSpc>
            </a:pPr>
            <a:r>
              <a:rPr lang="en-GB" sz="2000">
                <a:solidFill>
                  <a:srgbClr val="808080"/>
                </a:solidFill>
                <a:latin typeface="Arial"/>
              </a:rPr>
              <a:t>Device</a:t>
            </a:r>
            <a:endParaRPr/>
          </a:p>
        </p:txBody>
      </p:sp>
      <p:sp>
        <p:nvSpPr>
          <p:cNvPr id="255" name="TextShape 5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Heterogeneous Computing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1016640" y="1538640"/>
            <a:ext cx="1912320" cy="4500000"/>
          </a:xfrm>
          <a:prstGeom prst="foldedCorner">
            <a:avLst>
              <a:gd name="adj" fmla="val 16667"/>
            </a:avLst>
          </a:prstGeom>
          <a:gradFill>
            <a:gsLst>
              <a:gs pos="0">
                <a:srgbClr val="f2fde4"/>
              </a:gs>
              <a:gs pos="50000">
                <a:srgbClr val="d6fa9d"/>
              </a:gs>
              <a:gs pos="100000">
                <a:srgbClr val="f2fde4"/>
              </a:gs>
            </a:gsLst>
            <a:lin ang="16200000"/>
          </a:gradFill>
          <a:ln w="9360">
            <a:solidFill>
              <a:srgbClr val="86a900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#include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</a:t>
            </a:r>
            <a:r>
              <a:rPr lang="en-GB" sz="400">
                <a:solidFill>
                  <a:srgbClr val="a31515"/>
                </a:solidFill>
                <a:latin typeface="Arial"/>
              </a:rPr>
              <a:t>&lt;iostream&gt;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#include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</a:t>
            </a:r>
            <a:r>
              <a:rPr lang="en-GB" sz="400">
                <a:solidFill>
                  <a:srgbClr val="a31515"/>
                </a:solidFill>
                <a:latin typeface="Arial"/>
              </a:rPr>
              <a:t>&lt;algorithm&gt;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using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namespace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std;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#define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N          1024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#define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RADIUS     3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#define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BLOCK_SIZE 16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__global__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stencil_1d(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*in,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*out) {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__shared__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temp[BLOCK_SIZE + 2 * RADIUS];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gindex =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threadIdx</a:t>
            </a:r>
            <a:r>
              <a:rPr lang="en-GB" sz="400">
                <a:solidFill>
                  <a:srgbClr val="000000"/>
                </a:solidFill>
                <a:latin typeface="Arial"/>
              </a:rPr>
              <a:t>.x +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blockIdx</a:t>
            </a:r>
            <a:r>
              <a:rPr lang="en-GB" sz="400">
                <a:solidFill>
                  <a:srgbClr val="000000"/>
                </a:solidFill>
                <a:latin typeface="Arial"/>
              </a:rPr>
              <a:t>.x *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blockDim</a:t>
            </a:r>
            <a:r>
              <a:rPr lang="en-GB" sz="400">
                <a:solidFill>
                  <a:srgbClr val="000000"/>
                </a:solidFill>
                <a:latin typeface="Arial"/>
              </a:rPr>
              <a:t>.x;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lindex =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threadIdx</a:t>
            </a:r>
            <a:r>
              <a:rPr lang="en-GB" sz="400">
                <a:solidFill>
                  <a:srgbClr val="000000"/>
                </a:solidFill>
                <a:latin typeface="Arial"/>
              </a:rPr>
              <a:t>.x + RADIUS;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Read input elements into shared memory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temp[lindex] = in[gindex];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if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threadIdx</a:t>
            </a:r>
            <a:r>
              <a:rPr lang="en-GB" sz="400">
                <a:solidFill>
                  <a:srgbClr val="000000"/>
                </a:solidFill>
                <a:latin typeface="Arial"/>
              </a:rPr>
              <a:t>.x &lt; RADIUS) {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temp[lindex - RADIUS] = in[gindex - RADIUS];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temp[lindex + BLOCK_SIZE] = in[gindex + BLOCK_SIZE];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Synchronize (ensure all the data is available)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__syncthreads</a:t>
            </a:r>
            <a:r>
              <a:rPr lang="en-GB" sz="400">
                <a:solidFill>
                  <a:srgbClr val="000000"/>
                </a:solidFill>
                <a:latin typeface="Arial"/>
              </a:rPr>
              <a:t>();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Apply the stencil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result = 0;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for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offset = -RADIUS ; offset &lt;= RADIUS ; offset++)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result += temp[lindex + offset];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Store the result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out[gindex] = result;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fill_ints(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*x,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n) {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fill_n(x, n, 1);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main(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>
                <a:solidFill>
                  <a:srgbClr val="000000"/>
                </a:solidFill>
                <a:latin typeface="Arial"/>
              </a:rPr>
              <a:t>) {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*in, *out;              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host copies of a, b, c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*d_in, *d_out;          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device copies of a, b, c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size = (N + 2*RADIUS) * </a:t>
            </a:r>
            <a:r>
              <a:rPr lang="en-GB" sz="400">
                <a:solidFill>
                  <a:srgbClr val="0000ff"/>
                </a:solidFill>
                <a:latin typeface="Arial"/>
              </a:rPr>
              <a:t>sizeof</a:t>
            </a:r>
            <a:r>
              <a:rPr lang="en-GB" sz="400">
                <a:solidFill>
                  <a:srgbClr val="000000"/>
                </a:solidFill>
                <a:latin typeface="Arial"/>
              </a:rPr>
              <a:t>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Alloc space for host copies and setup values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in  = 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*)malloc(size); fill_ints(in,  N + 2*RADIUS);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out = 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*)malloc(size); fill_ints(out, N + 2*RADIUS);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Alloc space for device copies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cudaMalloc((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**)&amp;d_in,  size);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cudaMalloc((</a:t>
            </a:r>
            <a:r>
              <a:rPr lang="en-GB" sz="40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**)&amp;d_out, size);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Copy to device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cudaMemcpy(d_in,  in,  size, cudaMemcpyHostToDevice);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cudaMemcpy(d_out, out, size, cudaMemcpyHostToDevice);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Launch stencil_1d() kernel on GPU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stencil_1d&lt;&lt;&lt;N/BLOCK_SIZE,BLOCK_SIZE&gt;&gt;&gt;(d_in + RADIUS, d_out + RADIUS);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Copy result back to host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cudaMemcpy(out, d_out, size, cudaMemcpyDeviceToHost);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8000"/>
                </a:solidFill>
                <a:latin typeface="Arial"/>
              </a:rPr>
              <a:t>// Cleanup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free(in); free(out);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00"/>
                </a:solidFill>
                <a:latin typeface="Arial"/>
              </a:rPr>
              <a:t>cudaFree(d_in); cudaFree(d_out);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	</a:t>
            </a:r>
            <a:r>
              <a:rPr lang="en-GB" sz="400">
                <a:solidFill>
                  <a:srgbClr val="0000ff"/>
                </a:solidFill>
                <a:latin typeface="Arial"/>
              </a:rPr>
              <a:t>return</a:t>
            </a:r>
            <a:r>
              <a:rPr lang="en-GB" sz="400">
                <a:solidFill>
                  <a:srgbClr val="000000"/>
                </a:solidFill>
                <a:latin typeface="Arial"/>
              </a:rPr>
              <a:t> 0;</a:t>
            </a:r>
            <a:endParaRPr/>
          </a:p>
          <a:p>
            <a:pPr>
              <a:lnSpc>
                <a:spcPct val="100000"/>
              </a:lnSpc>
            </a:pPr>
            <a:r>
              <a:rPr lang="en-GB" sz="400">
                <a:solidFill>
                  <a:srgbClr val="000000"/>
                </a:solidFill>
                <a:latin typeface="Arial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2986560" y="4089240"/>
            <a:ext cx="74520" cy="1099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259" name="CustomShape 4"/>
          <p:cNvSpPr/>
          <p:nvPr/>
        </p:nvSpPr>
        <p:spPr>
          <a:xfrm>
            <a:off x="2998440" y="5489280"/>
            <a:ext cx="62640" cy="449640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260" name="CustomShape 5"/>
          <p:cNvSpPr/>
          <p:nvPr/>
        </p:nvSpPr>
        <p:spPr>
          <a:xfrm>
            <a:off x="2986560" y="5189040"/>
            <a:ext cx="74520" cy="299520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261" name="CustomShape 6"/>
          <p:cNvSpPr/>
          <p:nvPr/>
        </p:nvSpPr>
        <p:spPr>
          <a:xfrm>
            <a:off x="3061440" y="4416840"/>
            <a:ext cx="14446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Trebuchet MS"/>
              </a:rPr>
              <a:t>serial code</a:t>
            </a:r>
            <a:endParaRPr/>
          </a:p>
        </p:txBody>
      </p:sp>
      <p:sp>
        <p:nvSpPr>
          <p:cNvPr id="262" name="CustomShape 7"/>
          <p:cNvSpPr/>
          <p:nvPr/>
        </p:nvSpPr>
        <p:spPr>
          <a:xfrm>
            <a:off x="3055680" y="5117040"/>
            <a:ext cx="16822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Trebuchet MS"/>
              </a:rPr>
              <a:t>parallel code</a:t>
            </a:r>
            <a:endParaRPr/>
          </a:p>
        </p:txBody>
      </p:sp>
      <p:sp>
        <p:nvSpPr>
          <p:cNvPr id="263" name="CustomShape 8"/>
          <p:cNvSpPr/>
          <p:nvPr/>
        </p:nvSpPr>
        <p:spPr>
          <a:xfrm>
            <a:off x="3061440" y="5491800"/>
            <a:ext cx="14446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Trebuchet MS"/>
              </a:rPr>
              <a:t>serial code</a:t>
            </a:r>
            <a:endParaRPr/>
          </a:p>
        </p:txBody>
      </p:sp>
      <p:sp>
        <p:nvSpPr>
          <p:cNvPr id="264" name="CustomShape 9"/>
          <p:cNvSpPr/>
          <p:nvPr/>
        </p:nvSpPr>
        <p:spPr>
          <a:xfrm>
            <a:off x="2986560" y="2161080"/>
            <a:ext cx="74520" cy="1627560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86a900"/>
            </a:solidFill>
            <a:round/>
          </a:ln>
        </p:spPr>
      </p:sp>
      <p:sp>
        <p:nvSpPr>
          <p:cNvPr id="265" name="CustomShape 10"/>
          <p:cNvSpPr/>
          <p:nvPr/>
        </p:nvSpPr>
        <p:spPr>
          <a:xfrm>
            <a:off x="3072240" y="2769840"/>
            <a:ext cx="136836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Trebuchet MS"/>
              </a:rPr>
              <a:t>parallel fn</a:t>
            </a:r>
            <a:endParaRPr/>
          </a:p>
        </p:txBody>
      </p:sp>
      <p:pic>
        <p:nvPicPr>
          <p:cNvPr id="266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79200" y="1538640"/>
            <a:ext cx="1107360" cy="1107360"/>
          </a:xfrm>
          <a:prstGeom prst="rect">
            <a:avLst/>
          </a:prstGeom>
          <a:ln>
            <a:noFill/>
          </a:ln>
        </p:spPr>
      </p:pic>
      <p:sp>
        <p:nvSpPr>
          <p:cNvPr id="267" name="CustomShape 11"/>
          <p:cNvSpPr/>
          <p:nvPr/>
        </p:nvSpPr>
        <p:spPr>
          <a:xfrm>
            <a:off x="6712200" y="169236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med" type="triangle" w="lg"/>
          </a:ln>
        </p:spPr>
      </p:sp>
      <p:sp>
        <p:nvSpPr>
          <p:cNvPr id="268" name="CustomShape 12"/>
          <p:cNvSpPr/>
          <p:nvPr/>
        </p:nvSpPr>
        <p:spPr>
          <a:xfrm>
            <a:off x="60325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69" name="CustomShape 13"/>
          <p:cNvSpPr/>
          <p:nvPr/>
        </p:nvSpPr>
        <p:spPr>
          <a:xfrm>
            <a:off x="60757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0" name="CustomShape 14"/>
          <p:cNvSpPr/>
          <p:nvPr/>
        </p:nvSpPr>
        <p:spPr>
          <a:xfrm>
            <a:off x="61189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1" name="CustomShape 15"/>
          <p:cNvSpPr/>
          <p:nvPr/>
        </p:nvSpPr>
        <p:spPr>
          <a:xfrm>
            <a:off x="61621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2" name="CustomShape 16"/>
          <p:cNvSpPr/>
          <p:nvPr/>
        </p:nvSpPr>
        <p:spPr>
          <a:xfrm>
            <a:off x="624888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3" name="CustomShape 17"/>
          <p:cNvSpPr/>
          <p:nvPr/>
        </p:nvSpPr>
        <p:spPr>
          <a:xfrm>
            <a:off x="633528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4" name="CustomShape 18"/>
          <p:cNvSpPr/>
          <p:nvPr/>
        </p:nvSpPr>
        <p:spPr>
          <a:xfrm>
            <a:off x="642204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5" name="CustomShape 19"/>
          <p:cNvSpPr/>
          <p:nvPr/>
        </p:nvSpPr>
        <p:spPr>
          <a:xfrm>
            <a:off x="655164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6" name="CustomShape 20"/>
          <p:cNvSpPr/>
          <p:nvPr/>
        </p:nvSpPr>
        <p:spPr>
          <a:xfrm>
            <a:off x="668160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7" name="CustomShape 21"/>
          <p:cNvSpPr/>
          <p:nvPr/>
        </p:nvSpPr>
        <p:spPr>
          <a:xfrm>
            <a:off x="620568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8" name="CustomShape 22"/>
          <p:cNvSpPr/>
          <p:nvPr/>
        </p:nvSpPr>
        <p:spPr>
          <a:xfrm>
            <a:off x="629208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79" name="CustomShape 23"/>
          <p:cNvSpPr/>
          <p:nvPr/>
        </p:nvSpPr>
        <p:spPr>
          <a:xfrm>
            <a:off x="637848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0" name="CustomShape 24"/>
          <p:cNvSpPr/>
          <p:nvPr/>
        </p:nvSpPr>
        <p:spPr>
          <a:xfrm>
            <a:off x="646524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1" name="CustomShape 25"/>
          <p:cNvSpPr/>
          <p:nvPr/>
        </p:nvSpPr>
        <p:spPr>
          <a:xfrm>
            <a:off x="659484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2" name="CustomShape 26"/>
          <p:cNvSpPr/>
          <p:nvPr/>
        </p:nvSpPr>
        <p:spPr>
          <a:xfrm>
            <a:off x="672480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3" name="CustomShape 27"/>
          <p:cNvSpPr/>
          <p:nvPr/>
        </p:nvSpPr>
        <p:spPr>
          <a:xfrm>
            <a:off x="681156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4" name="CustomShape 28"/>
          <p:cNvSpPr/>
          <p:nvPr/>
        </p:nvSpPr>
        <p:spPr>
          <a:xfrm>
            <a:off x="689796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5" name="CustomShape 29"/>
          <p:cNvSpPr/>
          <p:nvPr/>
        </p:nvSpPr>
        <p:spPr>
          <a:xfrm>
            <a:off x="698436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6" name="CustomShape 30"/>
          <p:cNvSpPr/>
          <p:nvPr/>
        </p:nvSpPr>
        <p:spPr>
          <a:xfrm>
            <a:off x="650844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7" name="CustomShape 31"/>
          <p:cNvSpPr/>
          <p:nvPr/>
        </p:nvSpPr>
        <p:spPr>
          <a:xfrm>
            <a:off x="663840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8" name="CustomShape 32"/>
          <p:cNvSpPr/>
          <p:nvPr/>
        </p:nvSpPr>
        <p:spPr>
          <a:xfrm>
            <a:off x="676800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89" name="CustomShape 33"/>
          <p:cNvSpPr/>
          <p:nvPr/>
        </p:nvSpPr>
        <p:spPr>
          <a:xfrm>
            <a:off x="685476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90" name="CustomShape 34"/>
          <p:cNvSpPr/>
          <p:nvPr/>
        </p:nvSpPr>
        <p:spPr>
          <a:xfrm>
            <a:off x="694116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91" name="CustomShape 35"/>
          <p:cNvSpPr/>
          <p:nvPr/>
        </p:nvSpPr>
        <p:spPr>
          <a:xfrm>
            <a:off x="70279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92" name="CustomShape 36"/>
          <p:cNvSpPr/>
          <p:nvPr/>
        </p:nvSpPr>
        <p:spPr>
          <a:xfrm>
            <a:off x="70711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93" name="CustomShape 37"/>
          <p:cNvSpPr/>
          <p:nvPr/>
        </p:nvSpPr>
        <p:spPr>
          <a:xfrm>
            <a:off x="71143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sp>
        <p:nvSpPr>
          <p:cNvPr id="294" name="CustomShape 38"/>
          <p:cNvSpPr/>
          <p:nvPr/>
        </p:nvSpPr>
        <p:spPr>
          <a:xfrm>
            <a:off x="7157520" y="2988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sm" type="triangle" w="sm"/>
          </a:ln>
        </p:spPr>
      </p:sp>
      <p:pic>
        <p:nvPicPr>
          <p:cNvPr id="295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54440" y="2923920"/>
            <a:ext cx="957240" cy="864000"/>
          </a:xfrm>
          <a:prstGeom prst="rect">
            <a:avLst/>
          </a:prstGeom>
          <a:ln>
            <a:noFill/>
          </a:ln>
        </p:spPr>
      </p:pic>
      <p:pic>
        <p:nvPicPr>
          <p:cNvPr id="296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279200" y="4481280"/>
            <a:ext cx="1107360" cy="1107360"/>
          </a:xfrm>
          <a:prstGeom prst="rect">
            <a:avLst/>
          </a:prstGeom>
          <a:ln>
            <a:noFill/>
          </a:ln>
        </p:spPr>
      </p:pic>
      <p:sp>
        <p:nvSpPr>
          <p:cNvPr id="297" name="CustomShape 39"/>
          <p:cNvSpPr/>
          <p:nvPr/>
        </p:nvSpPr>
        <p:spPr>
          <a:xfrm>
            <a:off x="6712200" y="4635000"/>
            <a:ext cx="92520" cy="800640"/>
          </a:xfrm>
          <a:prstGeom prst="rect">
            <a:avLst/>
          </a:prstGeom>
          <a:noFill/>
          <a:ln w="9360">
            <a:solidFill>
              <a:srgbClr val="86a900"/>
            </a:solidFill>
            <a:round/>
            <a:tailEnd len="med" type="triangle" w="lg"/>
          </a:ln>
        </p:spPr>
      </p:sp>
      <p:sp>
        <p:nvSpPr>
          <p:cNvPr id="298" name="CustomShape 40"/>
          <p:cNvSpPr/>
          <p:nvPr/>
        </p:nvSpPr>
        <p:spPr>
          <a:xfrm flipV="1">
            <a:off x="4299120" y="2237760"/>
            <a:ext cx="2128680" cy="2177640"/>
          </a:xfrm>
          <a:prstGeom prst="straightConnector1">
            <a:avLst/>
          </a:prstGeom>
          <a:noFill/>
          <a:ln w="9360">
            <a:solidFill>
              <a:srgbClr val="e68627"/>
            </a:solidFill>
            <a:round/>
            <a:tailEnd len="med" type="arrow" w="med"/>
          </a:ln>
        </p:spPr>
      </p:sp>
      <p:sp>
        <p:nvSpPr>
          <p:cNvPr id="299" name="CustomShape 41"/>
          <p:cNvSpPr/>
          <p:nvPr/>
        </p:nvSpPr>
        <p:spPr>
          <a:xfrm flipV="1">
            <a:off x="4572000" y="3787920"/>
            <a:ext cx="1414440" cy="1400400"/>
          </a:xfrm>
          <a:prstGeom prst="straightConnector1">
            <a:avLst/>
          </a:prstGeom>
          <a:noFill/>
          <a:ln w="9360">
            <a:solidFill>
              <a:srgbClr val="e68627"/>
            </a:solidFill>
            <a:round/>
            <a:tailEnd len="med" type="arrow" w="med"/>
          </a:ln>
        </p:spPr>
      </p:sp>
      <p:sp>
        <p:nvSpPr>
          <p:cNvPr id="300" name="CustomShape 42"/>
          <p:cNvSpPr/>
          <p:nvPr/>
        </p:nvSpPr>
        <p:spPr>
          <a:xfrm flipV="1">
            <a:off x="4438800" y="5116680"/>
            <a:ext cx="2026080" cy="559440"/>
          </a:xfrm>
          <a:prstGeom prst="straightConnector1">
            <a:avLst/>
          </a:prstGeom>
          <a:noFill/>
          <a:ln w="9360">
            <a:solidFill>
              <a:srgbClr val="e68627"/>
            </a:solidFill>
            <a:round/>
            <a:tailEnd len="med" type="arrow" w="med"/>
          </a:ln>
        </p:spPr>
      </p:sp>
      <p:sp>
        <p:nvSpPr>
          <p:cNvPr id="301" name="TextShape 43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Simple Processing Flow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464400" y="4143240"/>
            <a:ext cx="410724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>
                <a:solidFill>
                  <a:srgbClr val="000000"/>
                </a:solidFill>
                <a:latin typeface="Arial"/>
              </a:rPr>
              <a:t>Copy input data from CPU memory to GPU memory</a:t>
            </a:r>
            <a:endParaRPr/>
          </a:p>
        </p:txBody>
      </p:sp>
      <p:pic>
        <p:nvPicPr>
          <p:cNvPr id="304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809960" y="1133640"/>
            <a:ext cx="4169160" cy="5120280"/>
          </a:xfrm>
          <a:prstGeom prst="rect">
            <a:avLst/>
          </a:prstGeom>
          <a:ln>
            <a:noFill/>
          </a:ln>
        </p:spPr>
      </p:pic>
      <p:pic>
        <p:nvPicPr>
          <p:cNvPr id="305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6640" y="1493640"/>
            <a:ext cx="2642400" cy="2038680"/>
          </a:xfrm>
          <a:prstGeom prst="rect">
            <a:avLst/>
          </a:prstGeom>
          <a:ln>
            <a:noFill/>
          </a:ln>
        </p:spPr>
      </p:pic>
      <p:sp>
        <p:nvSpPr>
          <p:cNvPr id="306" name="CustomShape 3"/>
          <p:cNvSpPr/>
          <p:nvPr/>
        </p:nvSpPr>
        <p:spPr>
          <a:xfrm>
            <a:off x="3262320" y="2034000"/>
            <a:ext cx="1666440" cy="545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25560">
            <a:solidFill>
              <a:srgbClr val="0000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Calibri"/>
              </a:rPr>
              <a:t>PCI Bus</a:t>
            </a:r>
            <a:endParaRPr/>
          </a:p>
        </p:txBody>
      </p:sp>
      <p:sp>
        <p:nvSpPr>
          <p:cNvPr id="307" name="CustomShape 4"/>
          <p:cNvSpPr/>
          <p:nvPr/>
        </p:nvSpPr>
        <p:spPr>
          <a:xfrm rot="5400000">
            <a:off x="3202920" y="2278080"/>
            <a:ext cx="2949480" cy="3630960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308" name="TextShape 5"/>
          <p:cNvSpPr txBox="1"/>
          <p:nvPr/>
        </p:nvSpPr>
        <p:spPr>
          <a:xfrm>
            <a:off x="624852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900">
                <a:solidFill>
                  <a:srgbClr val="8b8b8b"/>
                </a:solidFill>
                <a:latin typeface="Arial"/>
              </a:rPr>
              <a:t>© NVIDIA 2013</a:t>
            </a:r>
            <a:endParaRPr/>
          </a:p>
        </p:txBody>
      </p:sp>
    </p:spTree>
  </p:cSld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